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1" r:id="rId2"/>
    <p:sldId id="256" r:id="rId3"/>
    <p:sldId id="268" r:id="rId4"/>
    <p:sldId id="328" r:id="rId5"/>
    <p:sldId id="332" r:id="rId6"/>
    <p:sldId id="333" r:id="rId7"/>
    <p:sldId id="276" r:id="rId8"/>
    <p:sldId id="277" r:id="rId9"/>
    <p:sldId id="257" r:id="rId10"/>
    <p:sldId id="329" r:id="rId11"/>
    <p:sldId id="271" r:id="rId12"/>
    <p:sldId id="272" r:id="rId13"/>
    <p:sldId id="273" r:id="rId14"/>
    <p:sldId id="274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33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10B0"/>
    <a:srgbClr val="D56DFF"/>
    <a:srgbClr val="B333ED"/>
    <a:srgbClr val="560B77"/>
    <a:srgbClr val="9513CF"/>
    <a:srgbClr val="6D30C2"/>
    <a:srgbClr val="9E00DB"/>
    <a:srgbClr val="0037A4"/>
    <a:srgbClr val="0046D2"/>
    <a:srgbClr val="0044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DA3EF8-BA09-4DCE-ABD0-F1523A3D00B9}" v="586" dt="2025-05-20T09:03:21.9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41" autoAdjust="0"/>
    <p:restoredTop sz="94660"/>
  </p:normalViewPr>
  <p:slideViewPr>
    <p:cSldViewPr snapToGrid="0">
      <p:cViewPr>
        <p:scale>
          <a:sx n="66" d="100"/>
          <a:sy n="66" d="100"/>
        </p:scale>
        <p:origin x="730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gif>
</file>

<file path=ppt/media/image26.gif>
</file>

<file path=ppt/media/image27.png>
</file>

<file path=ppt/media/image3.gif>
</file>

<file path=ppt/media/image4.png>
</file>

<file path=ppt/media/image5.png>
</file>

<file path=ppt/media/image6.jpg>
</file>

<file path=ppt/media/image7.gif>
</file>

<file path=ppt/media/image8.gif>
</file>

<file path=ppt/media/image9.gif>
</file>

<file path=ppt/media/model3d1.glb>
</file>

<file path=ppt/media/model3d2.glb>
</file>

<file path=ppt/media/model3d3.glb>
</file>

<file path=ppt/media/model3d4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C99D5-1243-AC35-BDD7-CF58D47BF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895F62-0155-D0B6-B44F-5CE9D12D8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3E692-39F9-E5BB-8886-A0E23085A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E6BC7-4646-3A3A-3AD8-CCD726E86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BFFFE-EFD9-2D2E-D61F-A70C12F4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3413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2F3F-3698-4064-B3A1-2F163F6A6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AB3251-60C5-922C-46EB-B8DB3534B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36AF3-53AB-2BC5-D089-1FD2CA0FD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E8B75-17F2-4A1E-5B29-14CF77F03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F43F6-43B8-AEC2-5FDF-00AA7DD07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6592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E9C9F4-70F1-BFDA-39BE-EFA25DAD96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C092C-674A-5E44-CE38-AD838A3A8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DCA92-E36D-4A56-8872-24DE114ED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0F897-7FF0-8EF6-C1E8-E2B8B71BC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01FE2-2C30-1B88-BE27-3B3D2186F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2555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3E9ED-05DC-4D8E-4D2A-0D5E4DCD4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59C18-D916-D1EA-BC59-FB966501F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FC267-734A-E2D8-C852-4E0D27BB1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E6DDE-13E8-10E2-6B44-19815E610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5C85F-2DAE-0537-79F9-C1034F4AE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553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15F8-CCD3-67E6-5D61-CCF396B3C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DC8FF-FE72-60C5-73E7-452BE29154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B9C2E-7A9B-45B5-B9B3-4D765465E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31565-FE93-8FAD-CE77-3C68FF106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6A226-3082-81FF-FEC5-C6A91DCF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6319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17813-6302-B5D3-F67E-9B1491A40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1E520-F129-FFCC-8839-3C68C77139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022EF-8A29-24EA-7772-8555B66AA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5A742-CE97-27A1-2C17-048A19DF7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80F17-05B4-2941-2E84-28B47920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55A145-2165-E250-4945-F76E99E7F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2772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8A75-6445-CE93-569A-0D9646DC3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FB525-B4AB-2BD5-CB8C-3B4EBA700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BE2DA-8C64-CB91-958E-279C94CA56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E1E890-8EB0-9E8D-14AE-A682BDA74D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8F0006-D760-6206-C66D-5F7CEDF36C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89C12F-AE42-B784-F3F4-76A926407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9BE39B-F725-C0C7-97D4-D85F7AA11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0C855C-EF35-3741-6FC2-C512595E4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9491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84638-0EB4-C8DE-E391-BF28C707A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34C3E5-61EF-FFE4-917D-53CBC1C02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213010-FF07-6AED-089C-BDD5757C1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E76794-7AE2-A7E7-6EB3-9B6EB62CB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2444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8167F6-2D9F-446C-F2D3-5479B17FC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C6BB6E-C036-803C-9776-37C0EB6D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229CF7-F6EC-6477-9C11-ACB67FB9A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7333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79FD1-93B6-AEF9-6D16-BD18B8E34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11423-5564-ED50-A2E8-9A0F09943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ECC389-9A4B-75FD-9D85-8EF532E75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524A48-1559-1FE3-61E4-AC0056E74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9DADE-8B0B-FEA9-E214-8C3851F28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A63A9-B177-DCE0-DEEB-D357D0322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60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25515-A9E8-3E00-ABBC-0D8EAB5E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0E14AD-1CE7-DC7F-689B-D5A834EC5A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AF834-D25B-5BC8-6491-6326D2622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F8C67-E79F-0172-CDD9-60A2B1C4E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253E46-0F99-426E-01C8-1578F9E23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44A96-2F89-67F4-AD6D-2EC5F47D2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2232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7B936B-D88E-B7B4-73E4-CC3797FF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E145F-F476-5EF8-9BF1-AAC377CE1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5F16D-FFBB-BA9F-E85D-1C773AEACF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AD3AB-148C-4AF4-AACB-045920744E47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E5122-FFE6-BAD6-B146-81071444F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16CA2-C701-38B1-ACF7-7780C414CE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0F84B-4EC0-4FC0-9B1F-CA822D182F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131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microsoft.com/office/2017/06/relationships/model3d" Target="../media/model3d2.glb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microsoft.com/office/2017/06/relationships/model3d" Target="../media/model3d2.glb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4.glb"/><Relationship Id="rId5" Type="http://schemas.openxmlformats.org/officeDocument/2006/relationships/image" Target="../media/image18.png"/><Relationship Id="rId4" Type="http://schemas.microsoft.com/office/2017/06/relationships/model3d" Target="../media/model3d3.glb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8.png"/><Relationship Id="rId7" Type="http://schemas.openxmlformats.org/officeDocument/2006/relationships/image" Target="../media/image15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image" Target="../media/image20.png"/><Relationship Id="rId4" Type="http://schemas.microsoft.com/office/2017/06/relationships/model3d" Target="../media/model3d4.glb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5.png"/><Relationship Id="rId7" Type="http://schemas.openxmlformats.org/officeDocument/2006/relationships/image" Target="../media/image20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4.glb"/><Relationship Id="rId5" Type="http://schemas.openxmlformats.org/officeDocument/2006/relationships/image" Target="../media/image18.png"/><Relationship Id="rId4" Type="http://schemas.microsoft.com/office/2017/06/relationships/model3d" Target="../media/model3d3.glb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gif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6.gif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gif"/><Relationship Id="rId5" Type="http://schemas.openxmlformats.org/officeDocument/2006/relationships/image" Target="../media/image27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7DEC4A-506A-C63A-E69D-A7BB9193E0FE}"/>
              </a:ext>
            </a:extLst>
          </p:cNvPr>
          <p:cNvSpPr txBox="1"/>
          <p:nvPr/>
        </p:nvSpPr>
        <p:spPr>
          <a:xfrm>
            <a:off x="3218180" y="833120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i="0" dirty="0">
                <a:effectLst/>
                <a:latin typeface="Rockwell Nova" panose="020F0502020204030204" pitchFamily="18" charset="0"/>
              </a:rPr>
              <a:t>Munich Companion</a:t>
            </a:r>
            <a:endParaRPr lang="en-IN" sz="2800" b="1" dirty="0">
              <a:latin typeface="Rockwell Nova" panose="020F05020202040302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C9BF4C-0BBA-7644-CB9D-DAB497C7408E}"/>
              </a:ext>
            </a:extLst>
          </p:cNvPr>
          <p:cNvSpPr txBox="1"/>
          <p:nvPr/>
        </p:nvSpPr>
        <p:spPr>
          <a:xfrm>
            <a:off x="4551680" y="2471179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/>
              <a:t>Lucas Hercog- </a:t>
            </a:r>
            <a:r>
              <a:rPr lang="en-IN" dirty="0"/>
              <a:t>Technical Universität München</a:t>
            </a:r>
          </a:p>
          <a:p>
            <a:pPr algn="ctr"/>
            <a:r>
              <a:rPr lang="en-IN" b="1" dirty="0"/>
              <a:t>Thomas Wittmann</a:t>
            </a:r>
            <a:r>
              <a:rPr lang="en-IN" dirty="0"/>
              <a:t>-Technical Universität München</a:t>
            </a:r>
          </a:p>
          <a:p>
            <a:pPr algn="ctr"/>
            <a:r>
              <a:rPr lang="en-IN" b="1" dirty="0"/>
              <a:t>Martin Dambach</a:t>
            </a:r>
            <a:r>
              <a:rPr lang="en-IN" dirty="0"/>
              <a:t>-Technical Universität München</a:t>
            </a:r>
          </a:p>
          <a:p>
            <a:pPr algn="ctr"/>
            <a:r>
              <a:rPr lang="en-IN" dirty="0"/>
              <a:t> </a:t>
            </a:r>
            <a:r>
              <a:rPr lang="en-IN" b="1" dirty="0"/>
              <a:t>Deep Saha</a:t>
            </a:r>
            <a:r>
              <a:rPr lang="en-IN" dirty="0"/>
              <a:t>-Universität des </a:t>
            </a:r>
            <a:r>
              <a:rPr lang="en-IN" dirty="0" err="1"/>
              <a:t>Saarlandes</a:t>
            </a:r>
            <a:r>
              <a:rPr lang="en-IN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8" name="Picture 7" descr="A flag with a black and yellow flag&#10;&#10;AI-generated content may be incorrect.">
            <a:extLst>
              <a:ext uri="{FF2B5EF4-FFF2-40B4-BE49-F238E27FC236}">
                <a16:creationId xmlns:a16="http://schemas.microsoft.com/office/drawing/2014/main" id="{48ED7C68-0FEC-FC6C-EE9F-F5803F683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1051" y="3648157"/>
            <a:ext cx="2410949" cy="3209843"/>
          </a:xfrm>
          <a:prstGeom prst="rect">
            <a:avLst/>
          </a:prstGeom>
        </p:spPr>
      </p:pic>
      <p:pic>
        <p:nvPicPr>
          <p:cNvPr id="10" name="Picture 9" descr="A blue and white checkered flag&#10;&#10;AI-generated content may be incorrect.">
            <a:extLst>
              <a:ext uri="{FF2B5EF4-FFF2-40B4-BE49-F238E27FC236}">
                <a16:creationId xmlns:a16="http://schemas.microsoft.com/office/drawing/2014/main" id="{D0D2D8EA-468B-C96B-43A1-C9510059C7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8" t="9155" r="10022" b="8453"/>
          <a:stretch>
            <a:fillRect/>
          </a:stretch>
        </p:blipFill>
        <p:spPr>
          <a:xfrm>
            <a:off x="-1369548" y="0"/>
            <a:ext cx="5171440" cy="693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074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0B597-AD71-D806-40B9-7187263B7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0C7CDEBE-E296-1B3B-9A77-A227D702CBA5}"/>
              </a:ext>
            </a:extLst>
          </p:cNvPr>
          <p:cNvGrpSpPr/>
          <p:nvPr/>
        </p:nvGrpSpPr>
        <p:grpSpPr>
          <a:xfrm>
            <a:off x="-4744654" y="-57792"/>
            <a:ext cx="4138100" cy="6858000"/>
            <a:chOff x="-10009698" y="0"/>
            <a:chExt cx="4138100" cy="685800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82EDCE8B-35E8-2C53-4E29-94DC7DEFF0BC}"/>
                </a:ext>
              </a:extLst>
            </p:cNvPr>
            <p:cNvGrpSpPr/>
            <p:nvPr/>
          </p:nvGrpSpPr>
          <p:grpSpPr>
            <a:xfrm>
              <a:off x="-10009698" y="0"/>
              <a:ext cx="4138100" cy="6858000"/>
              <a:chOff x="8089900" y="0"/>
              <a:chExt cx="4138100" cy="6858000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4F369A57-1AAB-C5D5-C74F-6F4F4301C985}"/>
                  </a:ext>
                </a:extLst>
              </p:cNvPr>
              <p:cNvSpPr/>
              <p:nvPr/>
            </p:nvSpPr>
            <p:spPr>
              <a:xfrm>
                <a:off x="8089900" y="0"/>
                <a:ext cx="4102102" cy="6858000"/>
              </a:xfrm>
              <a:prstGeom prst="rect">
                <a:avLst/>
              </a:prstGeom>
              <a:solidFill>
                <a:srgbClr val="D56D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9E71363C-6A46-910F-A13D-45E909E8F37A}"/>
                  </a:ext>
                </a:extLst>
              </p:cNvPr>
              <p:cNvSpPr txBox="1"/>
              <p:nvPr/>
            </p:nvSpPr>
            <p:spPr>
              <a:xfrm>
                <a:off x="9845915" y="94027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u="sng" dirty="0"/>
                  <a:t>3.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B6F3727-1B1D-75C9-4269-32FC1029F3A8}"/>
                </a:ext>
              </a:extLst>
            </p:cNvPr>
            <p:cNvSpPr txBox="1"/>
            <p:nvPr/>
          </p:nvSpPr>
          <p:spPr>
            <a:xfrm>
              <a:off x="-9850708" y="1711036"/>
              <a:ext cx="3565093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/>
                  </a:solidFill>
                </a:rPr>
                <a:t>No way to verify message authenticity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D0455DE-3AB4-ED15-B5C1-9D6ED3E5C671}"/>
              </a:ext>
            </a:extLst>
          </p:cNvPr>
          <p:cNvGrpSpPr/>
          <p:nvPr/>
        </p:nvGrpSpPr>
        <p:grpSpPr>
          <a:xfrm>
            <a:off x="-8846756" y="-30450"/>
            <a:ext cx="4641153" cy="6858000"/>
            <a:chOff x="4052442" y="0"/>
            <a:chExt cx="4641153" cy="68580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54F4150-5954-752E-30B8-A46F5D3C3A0C}"/>
                </a:ext>
              </a:extLst>
            </p:cNvPr>
            <p:cNvGrpSpPr/>
            <p:nvPr/>
          </p:nvGrpSpPr>
          <p:grpSpPr>
            <a:xfrm>
              <a:off x="4052442" y="0"/>
              <a:ext cx="4641153" cy="6858000"/>
              <a:chOff x="4052442" y="0"/>
              <a:chExt cx="4641153" cy="685800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C0598CD-606E-9243-0869-8D294A021649}"/>
                  </a:ext>
                </a:extLst>
              </p:cNvPr>
              <p:cNvSpPr/>
              <p:nvPr/>
            </p:nvSpPr>
            <p:spPr>
              <a:xfrm>
                <a:off x="4052442" y="0"/>
                <a:ext cx="4102102" cy="6858000"/>
              </a:xfrm>
              <a:prstGeom prst="rect">
                <a:avLst/>
              </a:prstGeom>
              <a:solidFill>
                <a:srgbClr val="B333ED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4748A77D-4FAC-0BD7-9EDE-1F4EF5797785}"/>
                  </a:ext>
                </a:extLst>
              </p:cNvPr>
              <p:cNvSpPr/>
              <p:nvPr/>
            </p:nvSpPr>
            <p:spPr>
              <a:xfrm rot="5400000">
                <a:off x="8046720" y="335413"/>
                <a:ext cx="760858" cy="532893"/>
              </a:xfrm>
              <a:prstGeom prst="triangle">
                <a:avLst>
                  <a:gd name="adj" fmla="val 0"/>
                </a:avLst>
              </a:prstGeom>
              <a:solidFill>
                <a:srgbClr val="560B7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2F343C5-CD47-0A69-BCDC-719E46AED79D}"/>
                </a:ext>
              </a:extLst>
            </p:cNvPr>
            <p:cNvSpPr txBox="1"/>
            <p:nvPr/>
          </p:nvSpPr>
          <p:spPr>
            <a:xfrm>
              <a:off x="5546408" y="110598"/>
              <a:ext cx="238208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2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D5557A0-1CCE-F914-2E9A-39299DD31EA1}"/>
              </a:ext>
            </a:extLst>
          </p:cNvPr>
          <p:cNvSpPr txBox="1"/>
          <p:nvPr/>
        </p:nvSpPr>
        <p:spPr>
          <a:xfrm>
            <a:off x="3436620" y="-1740187"/>
            <a:ext cx="61417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A1222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Man-in-the-middle (MITM) risk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1" name="3D Model 20" descr="Key">
                <a:extLst>
                  <a:ext uri="{FF2B5EF4-FFF2-40B4-BE49-F238E27FC236}">
                    <a16:creationId xmlns:a16="http://schemas.microsoft.com/office/drawing/2014/main" id="{9AE8D3F9-6D96-FCE2-E550-C7ADB150FDF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2935357" y="2398708"/>
              <a:ext cx="2523902" cy="155158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523902" cy="1551589"/>
                    </a:xfrm>
                    <a:prstGeom prst="rect">
                      <a:avLst/>
                    </a:prstGeom>
                  </am3d:spPr>
                  <am3d:camera>
                    <am3d:pos x="0" y="0" z="5179203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481239" d="1000000"/>
                    <am3d:preTrans dx="19072" dy="-8179723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9404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1" name="3D Model 20" descr="Key">
                <a:extLst>
                  <a:ext uri="{FF2B5EF4-FFF2-40B4-BE49-F238E27FC236}">
                    <a16:creationId xmlns:a16="http://schemas.microsoft.com/office/drawing/2014/main" id="{9AE8D3F9-6D96-FCE2-E550-C7ADB150FD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935357" y="2398708"/>
                <a:ext cx="2523902" cy="1551589"/>
              </a:xfrm>
              <a:prstGeom prst="rect">
                <a:avLst/>
              </a:prstGeom>
            </p:spPr>
          </p:pic>
        </mc:Fallback>
      </mc:AlternateContent>
      <p:grpSp>
        <p:nvGrpSpPr>
          <p:cNvPr id="25" name="Group 24">
            <a:extLst>
              <a:ext uri="{FF2B5EF4-FFF2-40B4-BE49-F238E27FC236}">
                <a16:creationId xmlns:a16="http://schemas.microsoft.com/office/drawing/2014/main" id="{0954F995-6F65-9072-48B5-98B23450FD40}"/>
              </a:ext>
            </a:extLst>
          </p:cNvPr>
          <p:cNvGrpSpPr/>
          <p:nvPr/>
        </p:nvGrpSpPr>
        <p:grpSpPr>
          <a:xfrm>
            <a:off x="-7567653" y="-67116"/>
            <a:ext cx="6689646" cy="6894666"/>
            <a:chOff x="-4183381" y="-70254"/>
            <a:chExt cx="6689646" cy="6894666"/>
          </a:xfrm>
        </p:grpSpPr>
        <p:sp>
          <p:nvSpPr>
            <p:cNvPr id="26" name="Flowchart: Summing Junction 25">
              <a:extLst>
                <a:ext uri="{FF2B5EF4-FFF2-40B4-BE49-F238E27FC236}">
                  <a16:creationId xmlns:a16="http://schemas.microsoft.com/office/drawing/2014/main" id="{6187B055-CB33-D9E5-4A59-84A3E3EC6143}"/>
                </a:ext>
              </a:extLst>
            </p:cNvPr>
            <p:cNvSpPr/>
            <p:nvPr/>
          </p:nvSpPr>
          <p:spPr>
            <a:xfrm>
              <a:off x="-4183381" y="-70254"/>
              <a:ext cx="6689646" cy="6894666"/>
            </a:xfrm>
            <a:prstGeom prst="flowChartSummingJunction">
              <a:avLst/>
            </a:prstGeom>
            <a:solidFill>
              <a:srgbClr val="0037A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247338D-4200-1F07-CB2A-D14C4FBB9F94}"/>
                </a:ext>
              </a:extLst>
            </p:cNvPr>
            <p:cNvSpPr txBox="1"/>
            <p:nvPr/>
          </p:nvSpPr>
          <p:spPr>
            <a:xfrm>
              <a:off x="155138" y="2586590"/>
              <a:ext cx="2255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</a:rPr>
                <a:t>ALICE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8" name="3D Model 27" descr="Superhero female">
                  <a:extLst>
                    <a:ext uri="{FF2B5EF4-FFF2-40B4-BE49-F238E27FC236}">
                      <a16:creationId xmlns:a16="http://schemas.microsoft.com/office/drawing/2014/main" id="{451C439F-F492-14B1-D722-030E647AFB16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95301" y="1876875"/>
                <a:ext cx="1389671" cy="2588975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389671" cy="2588975"/>
                      </a:xfrm>
                      <a:prstGeom prst="rect">
                        <a:avLst/>
                      </a:prstGeom>
                    </am3d:spPr>
                    <am3d:camera>
                      <am3d:pos x="0" y="0" z="5446759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19102" d="1000000"/>
                      <am3d:preTrans dx="2692351" dy="-18000000" dz="146832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24370" ay="530955" az="34560"/>
                      <am3d:postTrans dx="0" dy="0" dz="0"/>
                    </am3d:trans>
                    <am3d:raster rName="Office3DRenderer" rVer="16.0.8326">
                      <am3d:blip r:embed="rId5"/>
                    </am3d:raster>
                    <am3d:objViewport viewportSz="2969707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8" name="3D Model 27" descr="Superhero female">
                  <a:extLst>
                    <a:ext uri="{FF2B5EF4-FFF2-40B4-BE49-F238E27FC236}">
                      <a16:creationId xmlns:a16="http://schemas.microsoft.com/office/drawing/2014/main" id="{451C439F-F492-14B1-D722-030E647AFB16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2488971" y="1880013"/>
                  <a:ext cx="1389671" cy="258897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B48229D-A2FA-5843-86E1-70E2F63D048E}"/>
              </a:ext>
            </a:extLst>
          </p:cNvPr>
          <p:cNvGrpSpPr/>
          <p:nvPr/>
        </p:nvGrpSpPr>
        <p:grpSpPr>
          <a:xfrm>
            <a:off x="-12893040" y="-30450"/>
            <a:ext cx="4667373" cy="6858000"/>
            <a:chOff x="0" y="-3108"/>
            <a:chExt cx="4667373" cy="68580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A22E7ED-FC8A-2434-157F-A7A872820516}"/>
                </a:ext>
              </a:extLst>
            </p:cNvPr>
            <p:cNvGrpSpPr/>
            <p:nvPr/>
          </p:nvGrpSpPr>
          <p:grpSpPr>
            <a:xfrm>
              <a:off x="0" y="-3108"/>
              <a:ext cx="4667373" cy="6858000"/>
              <a:chOff x="0" y="0"/>
              <a:chExt cx="4667373" cy="685800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9A6F47F-BA7D-3C88-1243-116EA1AD817E}"/>
                  </a:ext>
                </a:extLst>
              </p:cNvPr>
              <p:cNvGrpSpPr/>
              <p:nvPr/>
            </p:nvGrpSpPr>
            <p:grpSpPr>
              <a:xfrm>
                <a:off x="0" y="0"/>
                <a:ext cx="4667373" cy="6858000"/>
                <a:chOff x="0" y="0"/>
                <a:chExt cx="4667373" cy="6858000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EF70934-E816-B87A-2747-59AD699D12B8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130038" cy="6858000"/>
                </a:xfrm>
                <a:prstGeom prst="rect">
                  <a:avLst/>
                </a:prstGeom>
                <a:solidFill>
                  <a:srgbClr val="9513C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3" name="Isosceles Triangle 12">
                  <a:extLst>
                    <a:ext uri="{FF2B5EF4-FFF2-40B4-BE49-F238E27FC236}">
                      <a16:creationId xmlns:a16="http://schemas.microsoft.com/office/drawing/2014/main" id="{825CBD86-9F02-2922-678E-D76D092A2D28}"/>
                    </a:ext>
                  </a:extLst>
                </p:cNvPr>
                <p:cNvSpPr/>
                <p:nvPr/>
              </p:nvSpPr>
              <p:spPr>
                <a:xfrm rot="5400000">
                  <a:off x="4020498" y="351984"/>
                  <a:ext cx="760858" cy="532893"/>
                </a:xfrm>
                <a:prstGeom prst="triangle">
                  <a:avLst>
                    <a:gd name="adj" fmla="val 0"/>
                  </a:avLst>
                </a:prstGeom>
                <a:solidFill>
                  <a:srgbClr val="560B77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9E9A9BD-2211-AE45-2BAC-FE6A16AF32E7}"/>
                  </a:ext>
                </a:extLst>
              </p:cNvPr>
              <p:cNvSpPr txBox="1"/>
              <p:nvPr/>
            </p:nvSpPr>
            <p:spPr>
              <a:xfrm>
                <a:off x="1664199" y="157147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dirty="0"/>
                  <a:t>1</a:t>
                </a: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B0CA9CA-6223-9AD2-FF74-B113540C69A8}"/>
                </a:ext>
              </a:extLst>
            </p:cNvPr>
            <p:cNvSpPr txBox="1"/>
            <p:nvPr/>
          </p:nvSpPr>
          <p:spPr>
            <a:xfrm>
              <a:off x="252470" y="1656177"/>
              <a:ext cx="3227360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IN" sz="3200" dirty="0">
                  <a:solidFill>
                    <a:schemeClr val="bg1"/>
                  </a:solidFill>
                </a:rPr>
                <a:t>Messages were often stored unencrypted. So server could read modify or forge messages.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6087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C71A69-6E83-0A86-CA25-B18D99F71949}"/>
              </a:ext>
            </a:extLst>
          </p:cNvPr>
          <p:cNvSpPr txBox="1"/>
          <p:nvPr/>
        </p:nvSpPr>
        <p:spPr>
          <a:xfrm>
            <a:off x="1519403" y="2730748"/>
            <a:ext cx="345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GROUP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09DF2C-2BC2-4A33-EF44-2D96C3550B66}"/>
              </a:ext>
            </a:extLst>
          </p:cNvPr>
          <p:cNvSpPr txBox="1"/>
          <p:nvPr/>
        </p:nvSpPr>
        <p:spPr>
          <a:xfrm>
            <a:off x="4434840" y="154039"/>
            <a:ext cx="92354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A1222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AMAZING GROUPS of MÜNCHEN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  <p:sp>
        <p:nvSpPr>
          <p:cNvPr id="39" name="Flowchart: Summing Junction 38">
            <a:extLst>
              <a:ext uri="{FF2B5EF4-FFF2-40B4-BE49-F238E27FC236}">
                <a16:creationId xmlns:a16="http://schemas.microsoft.com/office/drawing/2014/main" id="{E3F725AF-FAEF-F807-CCDA-431AECF67CC6}"/>
              </a:ext>
            </a:extLst>
          </p:cNvPr>
          <p:cNvSpPr/>
          <p:nvPr/>
        </p:nvSpPr>
        <p:spPr>
          <a:xfrm>
            <a:off x="12901017" y="-70254"/>
            <a:ext cx="6689646" cy="6894666"/>
          </a:xfrm>
          <a:prstGeom prst="flowChartSummingJunction">
            <a:avLst/>
          </a:prstGeom>
          <a:solidFill>
            <a:srgbClr val="0037A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66D3BAC-1DAE-75AC-E5BF-8172708BBB18}"/>
              </a:ext>
            </a:extLst>
          </p:cNvPr>
          <p:cNvSpPr txBox="1"/>
          <p:nvPr/>
        </p:nvSpPr>
        <p:spPr>
          <a:xfrm>
            <a:off x="13368930" y="2586589"/>
            <a:ext cx="2255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BOB</a:t>
            </a:r>
            <a:endParaRPr lang="en-IN" b="1" dirty="0">
              <a:solidFill>
                <a:schemeClr val="bg1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58608FF-59E9-7F42-C138-F477EF36EB6F}"/>
              </a:ext>
            </a:extLst>
          </p:cNvPr>
          <p:cNvGrpSpPr/>
          <p:nvPr/>
        </p:nvGrpSpPr>
        <p:grpSpPr>
          <a:xfrm>
            <a:off x="2362914" y="7048705"/>
            <a:ext cx="6689646" cy="6894666"/>
            <a:chOff x="2362914" y="7048705"/>
            <a:chExt cx="6689646" cy="6894666"/>
          </a:xfrm>
        </p:grpSpPr>
        <p:sp>
          <p:nvSpPr>
            <p:cNvPr id="41" name="Flowchart: Summing Junction 40">
              <a:extLst>
                <a:ext uri="{FF2B5EF4-FFF2-40B4-BE49-F238E27FC236}">
                  <a16:creationId xmlns:a16="http://schemas.microsoft.com/office/drawing/2014/main" id="{7DB76C1D-5FD6-460E-65F3-D7AC603CBFA6}"/>
                </a:ext>
              </a:extLst>
            </p:cNvPr>
            <p:cNvSpPr/>
            <p:nvPr/>
          </p:nvSpPr>
          <p:spPr>
            <a:xfrm>
              <a:off x="2362914" y="7048705"/>
              <a:ext cx="6689646" cy="6894666"/>
            </a:xfrm>
            <a:prstGeom prst="flowChartSummingJunction">
              <a:avLst/>
            </a:prstGeom>
            <a:solidFill>
              <a:srgbClr val="0037A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2599639-FD11-C004-BC38-91190F86D8C0}"/>
                </a:ext>
              </a:extLst>
            </p:cNvPr>
            <p:cNvSpPr txBox="1"/>
            <p:nvPr/>
          </p:nvSpPr>
          <p:spPr>
            <a:xfrm>
              <a:off x="5234580" y="8053939"/>
              <a:ext cx="2255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</a:rPr>
                <a:t>BOB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7" name="3D Model 46" descr="Crackdown Agent Male">
                <a:extLst>
                  <a:ext uri="{FF2B5EF4-FFF2-40B4-BE49-F238E27FC236}">
                    <a16:creationId xmlns:a16="http://schemas.microsoft.com/office/drawing/2014/main" id="{5E9522B5-6B33-0F88-27BD-4F4CBE95D9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16226789"/>
                  </p:ext>
                </p:extLst>
              </p:nvPr>
            </p:nvGraphicFramePr>
            <p:xfrm>
              <a:off x="14107818" y="1506240"/>
              <a:ext cx="1359819" cy="265307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359819" cy="2653073"/>
                    </a:xfrm>
                    <a:prstGeom prst="rect">
                      <a:avLst/>
                    </a:prstGeom>
                  </am3d:spPr>
                  <am3d:camera>
                    <am3d:pos x="0" y="0" z="53622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3800" d="1000000"/>
                    <am3d:preTrans dx="563" dy="-17909661" dz="-198967"/>
                    <am3d:scale>
                      <am3d:sx n="1000000" d="1000000"/>
                      <am3d:sy n="1000000" d="1000000"/>
                      <am3d:sz n="1000000" d="1000000"/>
                    </am3d:scale>
                    <am3d:rot ax="124222" ay="-148836" az="-537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0524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7" name="3D Model 46" descr="Crackdown Agent Male">
                <a:extLst>
                  <a:ext uri="{FF2B5EF4-FFF2-40B4-BE49-F238E27FC236}">
                    <a16:creationId xmlns:a16="http://schemas.microsoft.com/office/drawing/2014/main" id="{5E9522B5-6B33-0F88-27BD-4F4CBE95D9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07818" y="1506240"/>
                <a:ext cx="1359819" cy="2653073"/>
              </a:xfrm>
              <a:prstGeom prst="rect">
                <a:avLst/>
              </a:prstGeom>
            </p:spPr>
          </p:pic>
        </mc:Fallback>
      </mc:AlternateContent>
      <p:grpSp>
        <p:nvGrpSpPr>
          <p:cNvPr id="48" name="Group 47">
            <a:extLst>
              <a:ext uri="{FF2B5EF4-FFF2-40B4-BE49-F238E27FC236}">
                <a16:creationId xmlns:a16="http://schemas.microsoft.com/office/drawing/2014/main" id="{A7660BDD-CD60-31A7-2AD9-D0B57937971F}"/>
              </a:ext>
            </a:extLst>
          </p:cNvPr>
          <p:cNvGrpSpPr/>
          <p:nvPr/>
        </p:nvGrpSpPr>
        <p:grpSpPr>
          <a:xfrm>
            <a:off x="-4183381" y="-70254"/>
            <a:ext cx="6689646" cy="6894666"/>
            <a:chOff x="-4183381" y="-70254"/>
            <a:chExt cx="6689646" cy="6894666"/>
          </a:xfrm>
        </p:grpSpPr>
        <p:sp>
          <p:nvSpPr>
            <p:cNvPr id="49" name="Flowchart: Summing Junction 48">
              <a:extLst>
                <a:ext uri="{FF2B5EF4-FFF2-40B4-BE49-F238E27FC236}">
                  <a16:creationId xmlns:a16="http://schemas.microsoft.com/office/drawing/2014/main" id="{7C33C274-C4DB-FDBF-4751-D822B8418B50}"/>
                </a:ext>
              </a:extLst>
            </p:cNvPr>
            <p:cNvSpPr/>
            <p:nvPr/>
          </p:nvSpPr>
          <p:spPr>
            <a:xfrm>
              <a:off x="-4183381" y="-70254"/>
              <a:ext cx="6689646" cy="6894666"/>
            </a:xfrm>
            <a:prstGeom prst="flowChartSummingJunction">
              <a:avLst/>
            </a:prstGeom>
            <a:solidFill>
              <a:srgbClr val="0037A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BF8E5F6-FCC3-EAD2-F57B-4C3043F4FB67}"/>
                </a:ext>
              </a:extLst>
            </p:cNvPr>
            <p:cNvSpPr txBox="1"/>
            <p:nvPr/>
          </p:nvSpPr>
          <p:spPr>
            <a:xfrm>
              <a:off x="155138" y="2586590"/>
              <a:ext cx="2255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</a:rPr>
                <a:t>ALICE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51" name="3D Model 50" descr="Superhero female">
                  <a:extLst>
                    <a:ext uri="{FF2B5EF4-FFF2-40B4-BE49-F238E27FC236}">
                      <a16:creationId xmlns:a16="http://schemas.microsoft.com/office/drawing/2014/main" id="{9FA9A93C-017C-449B-DF38-A03BA1F6D0F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36412685"/>
                    </p:ext>
                  </p:extLst>
                </p:nvPr>
              </p:nvGraphicFramePr>
              <p:xfrm>
                <a:off x="895301" y="1876875"/>
                <a:ext cx="1389671" cy="2588975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389671" cy="2588975"/>
                      </a:xfrm>
                      <a:prstGeom prst="rect">
                        <a:avLst/>
                      </a:prstGeom>
                    </am3d:spPr>
                    <am3d:camera>
                      <am3d:pos x="0" y="0" z="5446759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19102" d="1000000"/>
                      <am3d:preTrans dx="2692351" dy="-18000000" dz="146832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24370" ay="530955" az="34560"/>
                      <am3d:postTrans dx="0" dy="0" dz="0"/>
                    </am3d:trans>
                    <am3d:raster rName="Office3DRenderer" rVer="16.0.8326">
                      <am3d:blip r:embed="rId5"/>
                    </am3d:raster>
                    <am3d:objViewport viewportSz="2969707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51" name="3D Model 50" descr="Superhero female">
                  <a:extLst>
                    <a:ext uri="{FF2B5EF4-FFF2-40B4-BE49-F238E27FC236}">
                      <a16:creationId xmlns:a16="http://schemas.microsoft.com/office/drawing/2014/main" id="{9FA9A93C-017C-449B-DF38-A03BA1F6D0FD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95301" y="1876875"/>
                  <a:ext cx="1389671" cy="2588975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2" name="3D Model 51" descr="Crackdown Agent Male">
                <a:extLst>
                  <a:ext uri="{FF2B5EF4-FFF2-40B4-BE49-F238E27FC236}">
                    <a16:creationId xmlns:a16="http://schemas.microsoft.com/office/drawing/2014/main" id="{B0A14C5E-9312-1F04-D9A4-31AB3A03559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93233635"/>
                  </p:ext>
                </p:extLst>
              </p:nvPr>
            </p:nvGraphicFramePr>
            <p:xfrm>
              <a:off x="6362340" y="7435778"/>
              <a:ext cx="1017485" cy="28432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17485" cy="2843252"/>
                    </a:xfrm>
                    <a:prstGeom prst="rect">
                      <a:avLst/>
                    </a:prstGeom>
                  </am3d:spPr>
                  <am3d:camera>
                    <am3d:pos x="0" y="0" z="53622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3800" d="1000000"/>
                    <am3d:preTrans dx="563" dy="-17909661" dz="-198967"/>
                    <am3d:scale>
                      <am3d:sx n="1000000" d="1000000"/>
                      <am3d:sy n="1000000" d="1000000"/>
                      <am3d:sz n="1000000" d="1000000"/>
                    </am3d:scale>
                    <am3d:rot ax="525479" ay="-2976125" az="-40150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0524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2" name="3D Model 51" descr="Crackdown Agent Male">
                <a:extLst>
                  <a:ext uri="{FF2B5EF4-FFF2-40B4-BE49-F238E27FC236}">
                    <a16:creationId xmlns:a16="http://schemas.microsoft.com/office/drawing/2014/main" id="{B0A14C5E-9312-1F04-D9A4-31AB3A0355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62340" y="7435778"/>
                <a:ext cx="1017485" cy="28432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6786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B0E6EBF7-5544-170F-5C7C-D4251DAE58EB}"/>
              </a:ext>
            </a:extLst>
          </p:cNvPr>
          <p:cNvGrpSpPr/>
          <p:nvPr/>
        </p:nvGrpSpPr>
        <p:grpSpPr>
          <a:xfrm>
            <a:off x="-4183381" y="-70254"/>
            <a:ext cx="6689646" cy="6894666"/>
            <a:chOff x="-4183381" y="-70254"/>
            <a:chExt cx="6689646" cy="6894666"/>
          </a:xfrm>
        </p:grpSpPr>
        <p:sp>
          <p:nvSpPr>
            <p:cNvPr id="5" name="Flowchart: Summing Junction 4">
              <a:extLst>
                <a:ext uri="{FF2B5EF4-FFF2-40B4-BE49-F238E27FC236}">
                  <a16:creationId xmlns:a16="http://schemas.microsoft.com/office/drawing/2014/main" id="{4E208B10-491B-C4A4-11B9-111BB9F190C8}"/>
                </a:ext>
              </a:extLst>
            </p:cNvPr>
            <p:cNvSpPr/>
            <p:nvPr/>
          </p:nvSpPr>
          <p:spPr>
            <a:xfrm>
              <a:off x="-4183381" y="-70254"/>
              <a:ext cx="6689646" cy="6894666"/>
            </a:xfrm>
            <a:prstGeom prst="flowChartSummingJunction">
              <a:avLst/>
            </a:prstGeom>
            <a:solidFill>
              <a:srgbClr val="0037A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343B13-3CD2-B244-30ED-EEB991FA71EB}"/>
                </a:ext>
              </a:extLst>
            </p:cNvPr>
            <p:cNvSpPr txBox="1"/>
            <p:nvPr/>
          </p:nvSpPr>
          <p:spPr>
            <a:xfrm>
              <a:off x="155138" y="2586590"/>
              <a:ext cx="2255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</a:rPr>
                <a:t>ALICE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2" name="3D Model 21" descr="Superhero female">
                  <a:extLst>
                    <a:ext uri="{FF2B5EF4-FFF2-40B4-BE49-F238E27FC236}">
                      <a16:creationId xmlns:a16="http://schemas.microsoft.com/office/drawing/2014/main" id="{4B816137-D783-77C9-305E-87E016E0F8C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322233432"/>
                    </p:ext>
                  </p:extLst>
                </p:nvPr>
              </p:nvGraphicFramePr>
              <p:xfrm>
                <a:off x="895301" y="1876875"/>
                <a:ext cx="1389671" cy="2588975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1389671" cy="2588975"/>
                      </a:xfrm>
                      <a:prstGeom prst="rect">
                        <a:avLst/>
                      </a:prstGeom>
                    </am3d:spPr>
                    <am3d:camera>
                      <am3d:pos x="0" y="0" z="5446759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19102" d="1000000"/>
                      <am3d:preTrans dx="2692351" dy="-18000000" dz="146832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24370" ay="530955" az="34560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2969707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2" name="3D Model 21" descr="Superhero female">
                  <a:extLst>
                    <a:ext uri="{FF2B5EF4-FFF2-40B4-BE49-F238E27FC236}">
                      <a16:creationId xmlns:a16="http://schemas.microsoft.com/office/drawing/2014/main" id="{4B816137-D783-77C9-305E-87E016E0F8C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95301" y="1876875"/>
                  <a:ext cx="1389671" cy="258897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02EE7D7-61D8-D028-ABEB-6A917270DFBC}"/>
              </a:ext>
            </a:extLst>
          </p:cNvPr>
          <p:cNvGrpSpPr/>
          <p:nvPr/>
        </p:nvGrpSpPr>
        <p:grpSpPr>
          <a:xfrm>
            <a:off x="8847177" y="-70254"/>
            <a:ext cx="6689646" cy="6894666"/>
            <a:chOff x="8847177" y="-70254"/>
            <a:chExt cx="6689646" cy="6894666"/>
          </a:xfrm>
          <a:solidFill>
            <a:srgbClr val="0037A4"/>
          </a:solidFill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4243560-1861-BB5D-1248-C873FADC7BB0}"/>
                </a:ext>
              </a:extLst>
            </p:cNvPr>
            <p:cNvGrpSpPr/>
            <p:nvPr/>
          </p:nvGrpSpPr>
          <p:grpSpPr>
            <a:xfrm>
              <a:off x="8847177" y="-70254"/>
              <a:ext cx="6689646" cy="6894666"/>
              <a:chOff x="8847177" y="-70254"/>
              <a:chExt cx="6689646" cy="6894666"/>
            </a:xfrm>
            <a:grpFill/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C89CDE50-6AF8-6735-6483-AD670B8666DB}"/>
                  </a:ext>
                </a:extLst>
              </p:cNvPr>
              <p:cNvGrpSpPr/>
              <p:nvPr/>
            </p:nvGrpSpPr>
            <p:grpSpPr>
              <a:xfrm>
                <a:off x="8847177" y="-70254"/>
                <a:ext cx="6689646" cy="6894666"/>
                <a:chOff x="8847177" y="-70254"/>
                <a:chExt cx="6689646" cy="6894666"/>
              </a:xfrm>
              <a:grpFill/>
            </p:grpSpPr>
            <p:sp>
              <p:nvSpPr>
                <p:cNvPr id="7" name="Flowchart: Summing Junction 6">
                  <a:extLst>
                    <a:ext uri="{FF2B5EF4-FFF2-40B4-BE49-F238E27FC236}">
                      <a16:creationId xmlns:a16="http://schemas.microsoft.com/office/drawing/2014/main" id="{51009F32-475D-84B8-2843-8BB41224C1E8}"/>
                    </a:ext>
                  </a:extLst>
                </p:cNvPr>
                <p:cNvSpPr/>
                <p:nvPr/>
              </p:nvSpPr>
              <p:spPr>
                <a:xfrm>
                  <a:off x="8847177" y="-70254"/>
                  <a:ext cx="6689646" cy="6894666"/>
                </a:xfrm>
                <a:prstGeom prst="flowChartSummingJunction">
                  <a:avLst/>
                </a:prstGeom>
                <a:grp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95F08812-3DDB-7DDA-4071-15FE9A654303}"/>
                    </a:ext>
                  </a:extLst>
                </p:cNvPr>
                <p:cNvSpPr txBox="1"/>
                <p:nvPr/>
              </p:nvSpPr>
              <p:spPr>
                <a:xfrm>
                  <a:off x="9315090" y="2586589"/>
                  <a:ext cx="2255520" cy="58477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3200" b="1" dirty="0">
                      <a:solidFill>
                        <a:schemeClr val="bg1"/>
                      </a:solidFill>
                    </a:rPr>
                    <a:t>BOB</a:t>
                  </a:r>
                  <a:endParaRPr lang="en-IN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A0228A-3206-4783-65D0-FF22903BCBA3}"/>
                  </a:ext>
                </a:extLst>
              </p:cNvPr>
              <p:cNvSpPr txBox="1"/>
              <p:nvPr/>
            </p:nvSpPr>
            <p:spPr>
              <a:xfrm rot="10800000">
                <a:off x="12803709" y="2586589"/>
                <a:ext cx="2011680" cy="58477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IN" sz="3200" b="1" dirty="0">
                    <a:solidFill>
                      <a:schemeClr val="bg1"/>
                    </a:solidFill>
                  </a:rPr>
                  <a:t>Jake</a:t>
                </a:r>
              </a:p>
            </p:txBody>
          </p: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23" name="3D Model 22" descr="Crackdown Agent Male">
                    <a:extLst>
                      <a:ext uri="{FF2B5EF4-FFF2-40B4-BE49-F238E27FC236}">
                        <a16:creationId xmlns:a16="http://schemas.microsoft.com/office/drawing/2014/main" id="{0CDB125E-1551-7936-46B3-29FE3E729B26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625549419"/>
                      </p:ext>
                    </p:extLst>
                  </p:nvPr>
                </p:nvGraphicFramePr>
                <p:xfrm>
                  <a:off x="10318598" y="1717685"/>
                  <a:ext cx="1017486" cy="2843256"/>
                </p:xfrm>
                <a:graphic>
                  <a:graphicData uri="http://schemas.microsoft.com/office/drawing/2017/model3d">
                    <am3d:model3d r:embed="rId4">
                      <am3d:spPr>
                        <a:xfrm>
                          <a:off x="0" y="0"/>
                          <a:ext cx="1017486" cy="2843256"/>
                        </a:xfrm>
                        <a:prstGeom prst="rect">
                          <a:avLst/>
                        </a:prstGeom>
                        <a:solidFill>
                          <a:srgbClr val="0037A4"/>
                        </a:solidFill>
                      </am3d:spPr>
                      <am3d:camera>
                        <am3d:pos x="0" y="0" z="53622465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553800" d="1000000"/>
                        <am3d:preTrans dx="563" dy="-17909661" dz="-198967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 ax="525479" ay="-2976125" az="-401503"/>
                        <am3d:postTrans dx="0" dy="0" dz="0"/>
                      </am3d:trans>
                      <am3d:raster rName="Office3DRenderer" rVer="16.0.8326">
                        <am3d:blip r:embed="rId5"/>
                      </am3d:raster>
                      <am3d:objViewport viewportSz="3052458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23" name="3D Model 22" descr="Crackdown Agent Male">
                    <a:extLst>
                      <a:ext uri="{FF2B5EF4-FFF2-40B4-BE49-F238E27FC236}">
                        <a16:creationId xmlns:a16="http://schemas.microsoft.com/office/drawing/2014/main" id="{0CDB125E-1551-7936-46B3-29FE3E729B26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0318598" y="1717685"/>
                    <a:ext cx="1017486" cy="2843256"/>
                  </a:xfrm>
                  <a:prstGeom prst="rect">
                    <a:avLst/>
                  </a:prstGeom>
                  <a:solidFill>
                    <a:srgbClr val="0037A4"/>
                  </a:solidFill>
                </p:spPr>
              </p:pic>
            </mc:Fallback>
          </mc:AlternateContent>
        </p:grp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7" name="3D Model 26" descr="Male Bowling">
                  <a:extLst>
                    <a:ext uri="{FF2B5EF4-FFF2-40B4-BE49-F238E27FC236}">
                      <a16:creationId xmlns:a16="http://schemas.microsoft.com/office/drawing/2014/main" id="{6ACC68DC-3077-5B44-5351-E361C7FC6091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066805861"/>
                    </p:ext>
                  </p:extLst>
                </p:nvPr>
              </p:nvGraphicFramePr>
              <p:xfrm rot="10800000">
                <a:off x="12515483" y="1595501"/>
                <a:ext cx="2095913" cy="2942337"/>
              </p:xfrm>
              <a:graphic>
                <a:graphicData uri="http://schemas.microsoft.com/office/drawing/2017/model3d">
                  <am3d:model3d r:embed="rId6">
                    <am3d:spPr>
                      <a:xfrm rot="10800000">
                        <a:off x="0" y="0"/>
                        <a:ext cx="2095913" cy="2942337"/>
                      </a:xfrm>
                      <a:prstGeom prst="rect">
                        <a:avLst/>
                      </a:prstGeom>
                      <a:solidFill>
                        <a:srgbClr val="0037A4"/>
                      </a:solidFill>
                    </am3d:spPr>
                    <am3d:camera>
                      <am3d:pos x="0" y="0" z="6591296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664337" d="1000000"/>
                      <am3d:preTrans dx="0" dy="-17999994" dz="60008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/>
                      <am3d:postTrans dx="0" dy="0" dz="0"/>
                    </am3d:trans>
                    <am3d:raster rName="Office3DRenderer" rVer="16.0.8326">
                      <am3d:blip r:embed="rId7"/>
                    </am3d:raster>
                    <am3d:objViewport viewportSz="3271078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7" name="3D Model 26" descr="Male Bowling">
                  <a:extLst>
                    <a:ext uri="{FF2B5EF4-FFF2-40B4-BE49-F238E27FC236}">
                      <a16:creationId xmlns:a16="http://schemas.microsoft.com/office/drawing/2014/main" id="{6ACC68DC-3077-5B44-5351-E361C7FC609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 rot="10800000">
                  <a:off x="12515483" y="1595501"/>
                  <a:ext cx="2095913" cy="2942337"/>
                </a:xfrm>
                <a:prstGeom prst="rect">
                  <a:avLst/>
                </a:prstGeom>
                <a:solidFill>
                  <a:srgbClr val="0037A4"/>
                </a:solidFill>
              </p:spPr>
            </p:pic>
          </mc:Fallback>
        </mc:AlternateContent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B610F8D-163D-90CE-E595-E3C8FE64F97E}"/>
              </a:ext>
            </a:extLst>
          </p:cNvPr>
          <p:cNvGrpSpPr/>
          <p:nvPr/>
        </p:nvGrpSpPr>
        <p:grpSpPr>
          <a:xfrm>
            <a:off x="2362914" y="7048705"/>
            <a:ext cx="6689646" cy="6894666"/>
            <a:chOff x="2362914" y="7048705"/>
            <a:chExt cx="6689646" cy="6894666"/>
          </a:xfrm>
        </p:grpSpPr>
        <p:sp>
          <p:nvSpPr>
            <p:cNvPr id="40" name="Flowchart: Summing Junction 39">
              <a:extLst>
                <a:ext uri="{FF2B5EF4-FFF2-40B4-BE49-F238E27FC236}">
                  <a16:creationId xmlns:a16="http://schemas.microsoft.com/office/drawing/2014/main" id="{FFB5B489-BDAE-130B-CE08-2638244DDBF9}"/>
                </a:ext>
              </a:extLst>
            </p:cNvPr>
            <p:cNvSpPr/>
            <p:nvPr/>
          </p:nvSpPr>
          <p:spPr>
            <a:xfrm>
              <a:off x="2362914" y="7048705"/>
              <a:ext cx="6689646" cy="6894666"/>
            </a:xfrm>
            <a:prstGeom prst="flowChartSummingJunction">
              <a:avLst/>
            </a:prstGeom>
            <a:solidFill>
              <a:srgbClr val="0037A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D62600E-54B3-BC5F-8ECE-3AD9372B91F1}"/>
                </a:ext>
              </a:extLst>
            </p:cNvPr>
            <p:cNvSpPr txBox="1"/>
            <p:nvPr/>
          </p:nvSpPr>
          <p:spPr>
            <a:xfrm>
              <a:off x="5234580" y="8053939"/>
              <a:ext cx="2255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</a:rPr>
                <a:t>BOB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2" name="3D Model 41" descr="Crackdown Agent Male">
                <a:extLst>
                  <a:ext uri="{FF2B5EF4-FFF2-40B4-BE49-F238E27FC236}">
                    <a16:creationId xmlns:a16="http://schemas.microsoft.com/office/drawing/2014/main" id="{6CD658EA-425E-C792-ADF4-15BB31DE54D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44016052"/>
                  </p:ext>
                </p:extLst>
              </p:nvPr>
            </p:nvGraphicFramePr>
            <p:xfrm>
              <a:off x="6233160" y="7217088"/>
              <a:ext cx="1017485" cy="284325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017485" cy="2843252"/>
                    </a:xfrm>
                    <a:prstGeom prst="rect">
                      <a:avLst/>
                    </a:prstGeom>
                  </am3d:spPr>
                  <am3d:camera>
                    <am3d:pos x="0" y="0" z="53622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3800" d="1000000"/>
                    <am3d:preTrans dx="563" dy="-17909661" dz="-198967"/>
                    <am3d:scale>
                      <am3d:sx n="1000000" d="1000000"/>
                      <am3d:sy n="1000000" d="1000000"/>
                      <am3d:sz n="1000000" d="1000000"/>
                    </am3d:scale>
                    <am3d:rot ax="525479" ay="-2976125" az="-401503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30524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2" name="3D Model 41" descr="Crackdown Agent Male">
                <a:extLst>
                  <a:ext uri="{FF2B5EF4-FFF2-40B4-BE49-F238E27FC236}">
                    <a16:creationId xmlns:a16="http://schemas.microsoft.com/office/drawing/2014/main" id="{6CD658EA-425E-C792-ADF4-15BB31DE54D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33160" y="7217088"/>
                <a:ext cx="1017485" cy="2843252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33F27E11-BFD1-7B8F-BF97-862A18A0F6BE}"/>
              </a:ext>
            </a:extLst>
          </p:cNvPr>
          <p:cNvSpPr txBox="1"/>
          <p:nvPr/>
        </p:nvSpPr>
        <p:spPr>
          <a:xfrm>
            <a:off x="6495357" y="2749326"/>
            <a:ext cx="345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GROUP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74C39B-2558-DDA6-2AF5-3A25D79B407B}"/>
              </a:ext>
            </a:extLst>
          </p:cNvPr>
          <p:cNvSpPr txBox="1"/>
          <p:nvPr/>
        </p:nvSpPr>
        <p:spPr>
          <a:xfrm>
            <a:off x="4434840" y="154039"/>
            <a:ext cx="92354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A1222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AMAZING GROUPS of MÜNCHEN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7138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6FA75DE-65CA-837E-028A-0B2EF088D418}"/>
              </a:ext>
            </a:extLst>
          </p:cNvPr>
          <p:cNvSpPr txBox="1"/>
          <p:nvPr/>
        </p:nvSpPr>
        <p:spPr>
          <a:xfrm>
            <a:off x="155138" y="2586590"/>
            <a:ext cx="2255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ALICE</a:t>
            </a:r>
            <a:endParaRPr lang="en-IN" b="1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259A92-E720-C142-90AC-2E28D3EB5898}"/>
              </a:ext>
            </a:extLst>
          </p:cNvPr>
          <p:cNvGrpSpPr/>
          <p:nvPr/>
        </p:nvGrpSpPr>
        <p:grpSpPr>
          <a:xfrm rot="10800000">
            <a:off x="8847177" y="-70254"/>
            <a:ext cx="6689646" cy="6894666"/>
            <a:chOff x="8847177" y="-70254"/>
            <a:chExt cx="6689646" cy="689466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CA9FA74-39A8-0D08-C5CE-2E8F92E85DDD}"/>
                </a:ext>
              </a:extLst>
            </p:cNvPr>
            <p:cNvGrpSpPr/>
            <p:nvPr/>
          </p:nvGrpSpPr>
          <p:grpSpPr>
            <a:xfrm>
              <a:off x="8847177" y="-70254"/>
              <a:ext cx="6689646" cy="6894666"/>
              <a:chOff x="8847177" y="-70254"/>
              <a:chExt cx="6689646" cy="6894666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271428D2-FCD4-E2B1-8679-F262B5056328}"/>
                  </a:ext>
                </a:extLst>
              </p:cNvPr>
              <p:cNvGrpSpPr/>
              <p:nvPr/>
            </p:nvGrpSpPr>
            <p:grpSpPr>
              <a:xfrm>
                <a:off x="8847177" y="-70254"/>
                <a:ext cx="6689646" cy="6894666"/>
                <a:chOff x="8847177" y="-70254"/>
                <a:chExt cx="6689646" cy="6894666"/>
              </a:xfrm>
            </p:grpSpPr>
            <p:sp>
              <p:nvSpPr>
                <p:cNvPr id="23" name="Flowchart: Summing Junction 22">
                  <a:extLst>
                    <a:ext uri="{FF2B5EF4-FFF2-40B4-BE49-F238E27FC236}">
                      <a16:creationId xmlns:a16="http://schemas.microsoft.com/office/drawing/2014/main" id="{F774DE4F-D661-F244-A56C-EED5768C4E50}"/>
                    </a:ext>
                  </a:extLst>
                </p:cNvPr>
                <p:cNvSpPr/>
                <p:nvPr/>
              </p:nvSpPr>
              <p:spPr>
                <a:xfrm>
                  <a:off x="8847177" y="-70254"/>
                  <a:ext cx="6689646" cy="6894666"/>
                </a:xfrm>
                <a:prstGeom prst="flowChartSummingJunction">
                  <a:avLst/>
                </a:prstGeom>
                <a:solidFill>
                  <a:srgbClr val="0037A4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4EAC2B0F-B34D-30CD-5F5E-7C3DE407AF1F}"/>
                    </a:ext>
                  </a:extLst>
                </p:cNvPr>
                <p:cNvSpPr txBox="1"/>
                <p:nvPr/>
              </p:nvSpPr>
              <p:spPr>
                <a:xfrm>
                  <a:off x="9315090" y="2586589"/>
                  <a:ext cx="225552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3200" b="1" dirty="0">
                      <a:solidFill>
                        <a:schemeClr val="bg1"/>
                      </a:solidFill>
                    </a:rPr>
                    <a:t>BOB</a:t>
                  </a:r>
                  <a:endParaRPr lang="en-IN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EA23BFA-960F-E0F1-1C4F-0CC8B427D8A8}"/>
                  </a:ext>
                </a:extLst>
              </p:cNvPr>
              <p:cNvSpPr txBox="1"/>
              <p:nvPr/>
            </p:nvSpPr>
            <p:spPr>
              <a:xfrm rot="10800000">
                <a:off x="12803709" y="2586589"/>
                <a:ext cx="201168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200" b="1" dirty="0">
                    <a:solidFill>
                      <a:schemeClr val="bg1"/>
                    </a:solidFill>
                  </a:rPr>
                  <a:t>Jake</a:t>
                </a:r>
              </a:p>
            </p:txBody>
          </p: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22" name="3D Model 21" descr="Crackdown Agent Male">
                    <a:extLst>
                      <a:ext uri="{FF2B5EF4-FFF2-40B4-BE49-F238E27FC236}">
                        <a16:creationId xmlns:a16="http://schemas.microsoft.com/office/drawing/2014/main" id="{F7943644-EBF8-B9BE-327B-F6545A90EC18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176118562"/>
                      </p:ext>
                    </p:extLst>
                  </p:nvPr>
                </p:nvGraphicFramePr>
                <p:xfrm>
                  <a:off x="10318598" y="1717685"/>
                  <a:ext cx="1017486" cy="2843256"/>
                </p:xfrm>
                <a:graphic>
                  <a:graphicData uri="http://schemas.microsoft.com/office/drawing/2017/model3d">
                    <am3d:model3d r:embed="rId2">
                      <am3d:spPr>
                        <a:xfrm rot="10800000">
                          <a:off x="0" y="0"/>
                          <a:ext cx="1017486" cy="2843256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3622465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553800" d="1000000"/>
                        <am3d:preTrans dx="563" dy="-17909661" dz="-198967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 ax="525479" ay="-2976125" az="-401503"/>
                        <am3d:postTrans dx="0" dy="0" dz="0"/>
                      </am3d:trans>
                      <am3d:raster rName="Office3DRenderer" rVer="16.0.8326">
                        <am3d:blip r:embed="rId3"/>
                      </am3d:raster>
                      <am3d:objViewport viewportSz="3052458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22" name="3D Model 21" descr="Crackdown Agent Male">
                    <a:extLst>
                      <a:ext uri="{FF2B5EF4-FFF2-40B4-BE49-F238E27FC236}">
                        <a16:creationId xmlns:a16="http://schemas.microsoft.com/office/drawing/2014/main" id="{F7943644-EBF8-B9BE-327B-F6545A90EC18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 rot="10800000">
                    <a:off x="13047916" y="2193217"/>
                    <a:ext cx="1017486" cy="2843256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9" name="3D Model 18" descr="Male Bowling">
                  <a:extLst>
                    <a:ext uri="{FF2B5EF4-FFF2-40B4-BE49-F238E27FC236}">
                      <a16:creationId xmlns:a16="http://schemas.microsoft.com/office/drawing/2014/main" id="{9D0085D4-554F-BCEA-7EF7-5CEB3E5246A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509880058"/>
                    </p:ext>
                  </p:extLst>
                </p:nvPr>
              </p:nvGraphicFramePr>
              <p:xfrm rot="10800000">
                <a:off x="12612547" y="1886324"/>
                <a:ext cx="1901789" cy="2360695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901789" cy="2360695"/>
                      </a:xfrm>
                      <a:prstGeom prst="rect">
                        <a:avLst/>
                      </a:prstGeom>
                    </am3d:spPr>
                    <am3d:camera>
                      <am3d:pos x="0" y="0" z="6591296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664337" d="1000000"/>
                      <am3d:preTrans dx="0" dy="-17999994" dz="60008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448559" ay="-2642114" az="-312705"/>
                      <am3d:postTrans dx="0" dy="0" dz="0"/>
                    </am3d:trans>
                    <am3d:raster rName="Office3DRenderer" rVer="16.0.8326">
                      <am3d:blip r:embed="rId5"/>
                    </am3d:raster>
                    <am3d:objViewport viewportSz="327107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9" name="3D Model 18" descr="Male Bowling">
                  <a:extLst>
                    <a:ext uri="{FF2B5EF4-FFF2-40B4-BE49-F238E27FC236}">
                      <a16:creationId xmlns:a16="http://schemas.microsoft.com/office/drawing/2014/main" id="{9D0085D4-554F-BCEA-7EF7-5CEB3E5246A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869664" y="2507139"/>
                  <a:ext cx="1901789" cy="236069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9E4E817-700E-F4D2-1BBA-F6E8E400BDCA}"/>
              </a:ext>
            </a:extLst>
          </p:cNvPr>
          <p:cNvGrpSpPr/>
          <p:nvPr/>
        </p:nvGrpSpPr>
        <p:grpSpPr>
          <a:xfrm>
            <a:off x="-4183381" y="-70254"/>
            <a:ext cx="6689646" cy="6894666"/>
            <a:chOff x="-4183381" y="-70254"/>
            <a:chExt cx="6689646" cy="6894666"/>
          </a:xfrm>
        </p:grpSpPr>
        <p:sp>
          <p:nvSpPr>
            <p:cNvPr id="34" name="Flowchart: Summing Junction 33">
              <a:extLst>
                <a:ext uri="{FF2B5EF4-FFF2-40B4-BE49-F238E27FC236}">
                  <a16:creationId xmlns:a16="http://schemas.microsoft.com/office/drawing/2014/main" id="{06A8EE0C-D252-86E0-07C3-17D12554A8AD}"/>
                </a:ext>
              </a:extLst>
            </p:cNvPr>
            <p:cNvSpPr/>
            <p:nvPr/>
          </p:nvSpPr>
          <p:spPr>
            <a:xfrm>
              <a:off x="-4183381" y="-70254"/>
              <a:ext cx="6689646" cy="6894666"/>
            </a:xfrm>
            <a:prstGeom prst="flowChartSummingJunction">
              <a:avLst/>
            </a:prstGeom>
            <a:solidFill>
              <a:srgbClr val="0037A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3952880-ABD6-016E-FD50-BEE1CDCC07F7}"/>
                </a:ext>
              </a:extLst>
            </p:cNvPr>
            <p:cNvSpPr txBox="1"/>
            <p:nvPr/>
          </p:nvSpPr>
          <p:spPr>
            <a:xfrm>
              <a:off x="155138" y="2586590"/>
              <a:ext cx="2255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</a:rPr>
                <a:t>ALICE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36" name="3D Model 35" descr="Superhero female">
                  <a:extLst>
                    <a:ext uri="{FF2B5EF4-FFF2-40B4-BE49-F238E27FC236}">
                      <a16:creationId xmlns:a16="http://schemas.microsoft.com/office/drawing/2014/main" id="{0D492E47-5948-49E4-5425-26D0B523EFE6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10540344"/>
                    </p:ext>
                  </p:extLst>
                </p:nvPr>
              </p:nvGraphicFramePr>
              <p:xfrm>
                <a:off x="895301" y="1876875"/>
                <a:ext cx="1389671" cy="2588975"/>
              </p:xfrm>
              <a:graphic>
                <a:graphicData uri="http://schemas.microsoft.com/office/drawing/2017/model3d">
                  <am3d:model3d r:embed="rId6">
                    <am3d:spPr>
                      <a:xfrm>
                        <a:off x="0" y="0"/>
                        <a:ext cx="1389671" cy="2588975"/>
                      </a:xfrm>
                      <a:prstGeom prst="rect">
                        <a:avLst/>
                      </a:prstGeom>
                    </am3d:spPr>
                    <am3d:camera>
                      <am3d:pos x="0" y="0" z="5446759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19102" d="1000000"/>
                      <am3d:preTrans dx="2692351" dy="-18000000" dz="146832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24370" ay="530955" az="34560"/>
                      <am3d:postTrans dx="0" dy="0" dz="0"/>
                    </am3d:trans>
                    <am3d:raster rName="Office3DRenderer" rVer="16.0.8326">
                      <am3d:blip r:embed="rId7"/>
                    </am3d:raster>
                    <am3d:objViewport viewportSz="2969707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36" name="3D Model 35" descr="Superhero female">
                  <a:extLst>
                    <a:ext uri="{FF2B5EF4-FFF2-40B4-BE49-F238E27FC236}">
                      <a16:creationId xmlns:a16="http://schemas.microsoft.com/office/drawing/2014/main" id="{0D492E47-5948-49E4-5425-26D0B523EFE6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95301" y="1876875"/>
                  <a:ext cx="1389671" cy="258897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D18EAC1-32C9-38BB-3C0C-D1FEFA83AC44}"/>
              </a:ext>
            </a:extLst>
          </p:cNvPr>
          <p:cNvGrpSpPr/>
          <p:nvPr/>
        </p:nvGrpSpPr>
        <p:grpSpPr>
          <a:xfrm>
            <a:off x="2362914" y="7048705"/>
            <a:ext cx="6689646" cy="6894666"/>
            <a:chOff x="2362914" y="7048705"/>
            <a:chExt cx="6689646" cy="6894666"/>
          </a:xfrm>
        </p:grpSpPr>
        <p:sp>
          <p:nvSpPr>
            <p:cNvPr id="54" name="Flowchart: Summing Junction 53">
              <a:extLst>
                <a:ext uri="{FF2B5EF4-FFF2-40B4-BE49-F238E27FC236}">
                  <a16:creationId xmlns:a16="http://schemas.microsoft.com/office/drawing/2014/main" id="{72692F83-B784-AF76-AB0E-C259AE0B5ADB}"/>
                </a:ext>
              </a:extLst>
            </p:cNvPr>
            <p:cNvSpPr/>
            <p:nvPr/>
          </p:nvSpPr>
          <p:spPr>
            <a:xfrm>
              <a:off x="2362914" y="7048705"/>
              <a:ext cx="6689646" cy="6894666"/>
            </a:xfrm>
            <a:prstGeom prst="flowChartSummingJunction">
              <a:avLst/>
            </a:prstGeom>
            <a:solidFill>
              <a:srgbClr val="0037A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9A6C2B8-F4C5-AE72-5D73-1A0D8E4A5B1C}"/>
                </a:ext>
              </a:extLst>
            </p:cNvPr>
            <p:cNvSpPr txBox="1"/>
            <p:nvPr/>
          </p:nvSpPr>
          <p:spPr>
            <a:xfrm>
              <a:off x="5234580" y="8053939"/>
              <a:ext cx="2255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</a:rPr>
                <a:t>BOB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6" name="3D Model 55" descr="Crackdown Agent Male">
                <a:extLst>
                  <a:ext uri="{FF2B5EF4-FFF2-40B4-BE49-F238E27FC236}">
                    <a16:creationId xmlns:a16="http://schemas.microsoft.com/office/drawing/2014/main" id="{F7604D94-8352-A821-45E4-B9EB443B06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684254"/>
                  </p:ext>
                </p:extLst>
              </p:nvPr>
            </p:nvGraphicFramePr>
            <p:xfrm>
              <a:off x="6120012" y="7217088"/>
              <a:ext cx="1017485" cy="28432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17485" cy="2843252"/>
                    </a:xfrm>
                    <a:prstGeom prst="rect">
                      <a:avLst/>
                    </a:prstGeom>
                  </am3d:spPr>
                  <am3d:camera>
                    <am3d:pos x="0" y="0" z="53622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3800" d="1000000"/>
                    <am3d:preTrans dx="563" dy="-17909661" dz="-198967"/>
                    <am3d:scale>
                      <am3d:sx n="1000000" d="1000000"/>
                      <am3d:sy n="1000000" d="1000000"/>
                      <am3d:sz n="1000000" d="1000000"/>
                    </am3d:scale>
                    <am3d:rot ax="525479" ay="-2976125" az="-401503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30524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6" name="3D Model 55" descr="Crackdown Agent Male">
                <a:extLst>
                  <a:ext uri="{FF2B5EF4-FFF2-40B4-BE49-F238E27FC236}">
                    <a16:creationId xmlns:a16="http://schemas.microsoft.com/office/drawing/2014/main" id="{F7604D94-8352-A821-45E4-B9EB443B06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120012" y="7217088"/>
                <a:ext cx="1017485" cy="2843252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8A3B7F27-1443-261C-DE48-8FA4170728D7}"/>
              </a:ext>
            </a:extLst>
          </p:cNvPr>
          <p:cNvSpPr txBox="1"/>
          <p:nvPr/>
        </p:nvSpPr>
        <p:spPr>
          <a:xfrm>
            <a:off x="6485711" y="2628875"/>
            <a:ext cx="345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GROUP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F63E1D-329C-2EA2-079C-ADDAA59BDBDF}"/>
              </a:ext>
            </a:extLst>
          </p:cNvPr>
          <p:cNvSpPr txBox="1"/>
          <p:nvPr/>
        </p:nvSpPr>
        <p:spPr>
          <a:xfrm>
            <a:off x="2956596" y="-1808154"/>
            <a:ext cx="55022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6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FRIEND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F35912-2CFF-D375-C4EB-60DF2A2A8C12}"/>
              </a:ext>
            </a:extLst>
          </p:cNvPr>
          <p:cNvSpPr txBox="1"/>
          <p:nvPr/>
        </p:nvSpPr>
        <p:spPr>
          <a:xfrm>
            <a:off x="4434840" y="154039"/>
            <a:ext cx="92354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A1222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AMAZING GROUPS of MÜNCHEN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113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678115-1B2D-CD7F-47C6-19860385114C}"/>
              </a:ext>
            </a:extLst>
          </p:cNvPr>
          <p:cNvSpPr txBox="1"/>
          <p:nvPr/>
        </p:nvSpPr>
        <p:spPr>
          <a:xfrm>
            <a:off x="155138" y="2586590"/>
            <a:ext cx="2255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ALICE</a:t>
            </a:r>
            <a:endParaRPr lang="en-IN" b="1" dirty="0">
              <a:solidFill>
                <a:schemeClr val="bg1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8D0B16-09FC-0A73-CCAA-A4846A4BF60B}"/>
              </a:ext>
            </a:extLst>
          </p:cNvPr>
          <p:cNvGrpSpPr/>
          <p:nvPr/>
        </p:nvGrpSpPr>
        <p:grpSpPr>
          <a:xfrm>
            <a:off x="-4183381" y="-70254"/>
            <a:ext cx="6689646" cy="6894666"/>
            <a:chOff x="-4183381" y="-70254"/>
            <a:chExt cx="6689646" cy="6894666"/>
          </a:xfrm>
        </p:grpSpPr>
        <p:sp>
          <p:nvSpPr>
            <p:cNvPr id="24" name="Flowchart: Summing Junction 23">
              <a:extLst>
                <a:ext uri="{FF2B5EF4-FFF2-40B4-BE49-F238E27FC236}">
                  <a16:creationId xmlns:a16="http://schemas.microsoft.com/office/drawing/2014/main" id="{FA404ADD-0416-A6F8-A70A-6C2A4F047011}"/>
                </a:ext>
              </a:extLst>
            </p:cNvPr>
            <p:cNvSpPr/>
            <p:nvPr/>
          </p:nvSpPr>
          <p:spPr>
            <a:xfrm>
              <a:off x="-4183381" y="-70254"/>
              <a:ext cx="6689646" cy="6894666"/>
            </a:xfrm>
            <a:prstGeom prst="flowChartSummingJunction">
              <a:avLst/>
            </a:prstGeom>
            <a:solidFill>
              <a:srgbClr val="0037A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D2B36EC-4D6E-2CA0-7D6F-E6273E577176}"/>
                </a:ext>
              </a:extLst>
            </p:cNvPr>
            <p:cNvSpPr txBox="1"/>
            <p:nvPr/>
          </p:nvSpPr>
          <p:spPr>
            <a:xfrm>
              <a:off x="155138" y="2586590"/>
              <a:ext cx="2255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200" b="1" dirty="0">
                  <a:solidFill>
                    <a:schemeClr val="bg1"/>
                  </a:solidFill>
                </a:rPr>
                <a:t>ALICE</a:t>
              </a:r>
              <a:endParaRPr lang="en-IN" b="1" dirty="0"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6" name="3D Model 25" descr="Superhero female">
                  <a:extLst>
                    <a:ext uri="{FF2B5EF4-FFF2-40B4-BE49-F238E27FC236}">
                      <a16:creationId xmlns:a16="http://schemas.microsoft.com/office/drawing/2014/main" id="{D4C8733F-0774-2BAD-7A43-EDF95FCD6407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271311789"/>
                    </p:ext>
                  </p:extLst>
                </p:nvPr>
              </p:nvGraphicFramePr>
              <p:xfrm>
                <a:off x="895301" y="1876875"/>
                <a:ext cx="1389671" cy="2588975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1389671" cy="2588975"/>
                      </a:xfrm>
                      <a:prstGeom prst="rect">
                        <a:avLst/>
                      </a:prstGeom>
                    </am3d:spPr>
                    <am3d:camera>
                      <am3d:pos x="0" y="0" z="5446759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19102" d="1000000"/>
                      <am3d:preTrans dx="2692351" dy="-18000000" dz="146832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24370" ay="530955" az="34560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2969707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6" name="3D Model 25" descr="Superhero female">
                  <a:extLst>
                    <a:ext uri="{FF2B5EF4-FFF2-40B4-BE49-F238E27FC236}">
                      <a16:creationId xmlns:a16="http://schemas.microsoft.com/office/drawing/2014/main" id="{D4C8733F-0774-2BAD-7A43-EDF95FCD6407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95301" y="1876875"/>
                  <a:ext cx="1389671" cy="258897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733B4CA-FC18-0EAD-5F88-8BC0E82C66B5}"/>
              </a:ext>
            </a:extLst>
          </p:cNvPr>
          <p:cNvGrpSpPr/>
          <p:nvPr/>
        </p:nvGrpSpPr>
        <p:grpSpPr>
          <a:xfrm rot="10800000">
            <a:off x="8847177" y="-70254"/>
            <a:ext cx="6689646" cy="6894666"/>
            <a:chOff x="8847177" y="-70254"/>
            <a:chExt cx="6689646" cy="689466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C037D1C-7D78-8E2D-C84E-600C9392D55A}"/>
                </a:ext>
              </a:extLst>
            </p:cNvPr>
            <p:cNvGrpSpPr/>
            <p:nvPr/>
          </p:nvGrpSpPr>
          <p:grpSpPr>
            <a:xfrm>
              <a:off x="8847177" y="-70254"/>
              <a:ext cx="6689646" cy="6894666"/>
              <a:chOff x="8847177" y="-70254"/>
              <a:chExt cx="6689646" cy="6894666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42DCF3FB-711B-5A1F-9BB8-1BCE2452310B}"/>
                  </a:ext>
                </a:extLst>
              </p:cNvPr>
              <p:cNvGrpSpPr/>
              <p:nvPr/>
            </p:nvGrpSpPr>
            <p:grpSpPr>
              <a:xfrm>
                <a:off x="8847177" y="-70254"/>
                <a:ext cx="6689646" cy="6894666"/>
                <a:chOff x="8847177" y="-70254"/>
                <a:chExt cx="6689646" cy="6894666"/>
              </a:xfrm>
            </p:grpSpPr>
            <p:sp>
              <p:nvSpPr>
                <p:cNvPr id="33" name="Flowchart: Summing Junction 32">
                  <a:extLst>
                    <a:ext uri="{FF2B5EF4-FFF2-40B4-BE49-F238E27FC236}">
                      <a16:creationId xmlns:a16="http://schemas.microsoft.com/office/drawing/2014/main" id="{0D17F545-653A-B4BC-0574-35FEC5D55489}"/>
                    </a:ext>
                  </a:extLst>
                </p:cNvPr>
                <p:cNvSpPr/>
                <p:nvPr/>
              </p:nvSpPr>
              <p:spPr>
                <a:xfrm>
                  <a:off x="8847177" y="-70254"/>
                  <a:ext cx="6689646" cy="6894666"/>
                </a:xfrm>
                <a:prstGeom prst="flowChartSummingJunction">
                  <a:avLst/>
                </a:prstGeom>
                <a:solidFill>
                  <a:srgbClr val="0037A4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66990C7A-64D7-71D2-2BB4-9391CCA304D1}"/>
                    </a:ext>
                  </a:extLst>
                </p:cNvPr>
                <p:cNvSpPr txBox="1"/>
                <p:nvPr/>
              </p:nvSpPr>
              <p:spPr>
                <a:xfrm>
                  <a:off x="9315090" y="2586589"/>
                  <a:ext cx="225552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3200" b="1" dirty="0">
                      <a:solidFill>
                        <a:schemeClr val="bg1"/>
                      </a:solidFill>
                    </a:rPr>
                    <a:t>BOB</a:t>
                  </a:r>
                  <a:endParaRPr lang="en-IN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0D18811D-F31D-7BA9-64F7-5C7F6DE49C70}"/>
                  </a:ext>
                </a:extLst>
              </p:cNvPr>
              <p:cNvSpPr txBox="1"/>
              <p:nvPr/>
            </p:nvSpPr>
            <p:spPr>
              <a:xfrm rot="10800000">
                <a:off x="12803709" y="2586589"/>
                <a:ext cx="201168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200" b="1" dirty="0">
                    <a:solidFill>
                      <a:schemeClr val="bg1"/>
                    </a:solidFill>
                  </a:rPr>
                  <a:t>Jake</a:t>
                </a:r>
              </a:p>
            </p:txBody>
          </p: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32" name="3D Model 31" descr="Crackdown Agent Male">
                    <a:extLst>
                      <a:ext uri="{FF2B5EF4-FFF2-40B4-BE49-F238E27FC236}">
                        <a16:creationId xmlns:a16="http://schemas.microsoft.com/office/drawing/2014/main" id="{7159C306-44AC-FC8D-6747-4F499DC9D9E2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672268037"/>
                      </p:ext>
                    </p:extLst>
                  </p:nvPr>
                </p:nvGraphicFramePr>
                <p:xfrm>
                  <a:off x="10318598" y="1717685"/>
                  <a:ext cx="1017486" cy="2843256"/>
                </p:xfrm>
                <a:graphic>
                  <a:graphicData uri="http://schemas.microsoft.com/office/drawing/2017/model3d">
                    <am3d:model3d r:embed="rId4">
                      <am3d:spPr>
                        <a:xfrm rot="10800000">
                          <a:off x="0" y="0"/>
                          <a:ext cx="1017486" cy="2843256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3622465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553800" d="1000000"/>
                        <am3d:preTrans dx="563" dy="-17909661" dz="-198967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 ax="525479" ay="-2976125" az="-401503"/>
                        <am3d:postTrans dx="0" dy="0" dz="0"/>
                      </am3d:trans>
                      <am3d:raster rName="Office3DRenderer" rVer="16.0.8326">
                        <am3d:blip r:embed="rId5"/>
                      </am3d:raster>
                      <am3d:objViewport viewportSz="3052458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32" name="3D Model 31" descr="Crackdown Agent Male">
                    <a:extLst>
                      <a:ext uri="{FF2B5EF4-FFF2-40B4-BE49-F238E27FC236}">
                        <a16:creationId xmlns:a16="http://schemas.microsoft.com/office/drawing/2014/main" id="{7159C306-44AC-FC8D-6747-4F499DC9D9E2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 rot="10800000">
                    <a:off x="13047916" y="2193217"/>
                    <a:ext cx="1017486" cy="2843256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9" name="3D Model 28" descr="Male Bowling">
                  <a:extLst>
                    <a:ext uri="{FF2B5EF4-FFF2-40B4-BE49-F238E27FC236}">
                      <a16:creationId xmlns:a16="http://schemas.microsoft.com/office/drawing/2014/main" id="{62DE500A-97A6-C7C2-578B-E84EE29567E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363210630"/>
                    </p:ext>
                  </p:extLst>
                </p:nvPr>
              </p:nvGraphicFramePr>
              <p:xfrm rot="10800000">
                <a:off x="12612547" y="1886324"/>
                <a:ext cx="1901789" cy="2360695"/>
              </p:xfrm>
              <a:graphic>
                <a:graphicData uri="http://schemas.microsoft.com/office/drawing/2017/model3d">
                  <am3d:model3d r:embed="rId6">
                    <am3d:spPr>
                      <a:xfrm>
                        <a:off x="0" y="0"/>
                        <a:ext cx="1901789" cy="2360695"/>
                      </a:xfrm>
                      <a:prstGeom prst="rect">
                        <a:avLst/>
                      </a:prstGeom>
                    </am3d:spPr>
                    <am3d:camera>
                      <am3d:pos x="0" y="0" z="6591296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664337" d="1000000"/>
                      <am3d:preTrans dx="0" dy="-17999994" dz="60008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448559" ay="-2642114" az="-312705"/>
                      <am3d:postTrans dx="0" dy="0" dz="0"/>
                    </am3d:trans>
                    <am3d:raster rName="Office3DRenderer" rVer="16.0.8326">
                      <am3d:blip r:embed="rId7"/>
                    </am3d:raster>
                    <am3d:objViewport viewportSz="327107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9" name="3D Model 28" descr="Male Bowling">
                  <a:extLst>
                    <a:ext uri="{FF2B5EF4-FFF2-40B4-BE49-F238E27FC236}">
                      <a16:creationId xmlns:a16="http://schemas.microsoft.com/office/drawing/2014/main" id="{62DE500A-97A6-C7C2-578B-E84EE29567E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869664" y="2507139"/>
                  <a:ext cx="1901789" cy="2360695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27CDF04-B6C3-20B4-6AFD-4350A42458A2}"/>
              </a:ext>
            </a:extLst>
          </p:cNvPr>
          <p:cNvGrpSpPr/>
          <p:nvPr/>
        </p:nvGrpSpPr>
        <p:grpSpPr>
          <a:xfrm>
            <a:off x="2238738" y="4465850"/>
            <a:ext cx="6689646" cy="6894666"/>
            <a:chOff x="2238738" y="4465850"/>
            <a:chExt cx="6689646" cy="6894666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77995C0F-01B8-D652-C580-1A81405C47C6}"/>
                </a:ext>
              </a:extLst>
            </p:cNvPr>
            <p:cNvGrpSpPr/>
            <p:nvPr/>
          </p:nvGrpSpPr>
          <p:grpSpPr>
            <a:xfrm>
              <a:off x="2238738" y="4465850"/>
              <a:ext cx="6689646" cy="6894666"/>
              <a:chOff x="2362914" y="7048705"/>
              <a:chExt cx="6689646" cy="6894666"/>
            </a:xfrm>
          </p:grpSpPr>
          <p:sp>
            <p:nvSpPr>
              <p:cNvPr id="36" name="Flowchart: Summing Junction 35">
                <a:extLst>
                  <a:ext uri="{FF2B5EF4-FFF2-40B4-BE49-F238E27FC236}">
                    <a16:creationId xmlns:a16="http://schemas.microsoft.com/office/drawing/2014/main" id="{B2444EEA-DA58-EA3D-3D71-33D54227A287}"/>
                  </a:ext>
                </a:extLst>
              </p:cNvPr>
              <p:cNvSpPr/>
              <p:nvPr/>
            </p:nvSpPr>
            <p:spPr>
              <a:xfrm>
                <a:off x="2362914" y="7048705"/>
                <a:ext cx="6689646" cy="6894666"/>
              </a:xfrm>
              <a:prstGeom prst="flowChartSummingJunction">
                <a:avLst/>
              </a:prstGeom>
              <a:solidFill>
                <a:srgbClr val="0037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32A6EF86-CB72-89B0-AC5E-66558FBE4B2B}"/>
                  </a:ext>
                </a:extLst>
              </p:cNvPr>
              <p:cNvSpPr txBox="1"/>
              <p:nvPr/>
            </p:nvSpPr>
            <p:spPr>
              <a:xfrm>
                <a:off x="5234580" y="8053939"/>
                <a:ext cx="225552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200" b="1" dirty="0">
                    <a:solidFill>
                      <a:schemeClr val="bg1"/>
                    </a:solidFill>
                  </a:rPr>
                  <a:t>BOB</a:t>
                </a:r>
                <a:endParaRPr lang="en-IN" b="1" dirty="0">
                  <a:solidFill>
                    <a:schemeClr val="bg1"/>
                  </a:solidFill>
                </a:endParaRPr>
              </a:p>
            </p:txBody>
          </p:sp>
        </p:grp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38" name="3D Model 37" descr="Crackdown Agent Male">
                  <a:extLst>
                    <a:ext uri="{FF2B5EF4-FFF2-40B4-BE49-F238E27FC236}">
                      <a16:creationId xmlns:a16="http://schemas.microsoft.com/office/drawing/2014/main" id="{7D03472A-8BF6-11EE-7A87-F242A7CDADC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38572242"/>
                    </p:ext>
                  </p:extLst>
                </p:nvPr>
              </p:nvGraphicFramePr>
              <p:xfrm>
                <a:off x="6096000" y="4753538"/>
                <a:ext cx="1017485" cy="2843252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017485" cy="2843252"/>
                      </a:xfrm>
                      <a:prstGeom prst="rect">
                        <a:avLst/>
                      </a:prstGeom>
                    </am3d:spPr>
                    <am3d:camera>
                      <am3d:pos x="0" y="0" z="53622465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553800" d="1000000"/>
                      <am3d:preTrans dx="563" dy="-17909661" dz="-198967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525479" ay="-2976125" az="-401503"/>
                      <am3d:postTrans dx="0" dy="0" dz="0"/>
                    </am3d:trans>
                    <am3d:raster rName="Office3DRenderer" rVer="16.0.8326">
                      <am3d:blip r:embed="rId8"/>
                    </am3d:raster>
                    <am3d:objViewport viewportSz="305245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38" name="3D Model 37" descr="Crackdown Agent Male">
                  <a:extLst>
                    <a:ext uri="{FF2B5EF4-FFF2-40B4-BE49-F238E27FC236}">
                      <a16:creationId xmlns:a16="http://schemas.microsoft.com/office/drawing/2014/main" id="{7D03472A-8BF6-11EE-7A87-F242A7CDADC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096000" y="4753538"/>
                  <a:ext cx="1017485" cy="2843252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310CB0B-6D5E-130A-CBC4-2319F005AB6F}"/>
              </a:ext>
            </a:extLst>
          </p:cNvPr>
          <p:cNvSpPr txBox="1"/>
          <p:nvPr/>
        </p:nvSpPr>
        <p:spPr>
          <a:xfrm>
            <a:off x="4678754" y="3552015"/>
            <a:ext cx="345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GROUP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147950-01D0-BABD-B471-10C7A7F7E8FA}"/>
              </a:ext>
            </a:extLst>
          </p:cNvPr>
          <p:cNvSpPr txBox="1"/>
          <p:nvPr/>
        </p:nvSpPr>
        <p:spPr>
          <a:xfrm>
            <a:off x="2874255" y="1953141"/>
            <a:ext cx="55022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6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FRIEND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7232C-091E-EDDF-9CDD-2B5BB421751D}"/>
              </a:ext>
            </a:extLst>
          </p:cNvPr>
          <p:cNvSpPr txBox="1"/>
          <p:nvPr/>
        </p:nvSpPr>
        <p:spPr>
          <a:xfrm>
            <a:off x="4434840" y="154039"/>
            <a:ext cx="92354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A1222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AMAZING GROUPS of MÜNCHEN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1643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0E132DE-E146-1F53-919A-1E7BE0FE0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24528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0797B3F-8D2D-3640-3584-56514D496964}"/>
              </a:ext>
            </a:extLst>
          </p:cNvPr>
          <p:cNvSpPr/>
          <p:nvPr/>
        </p:nvSpPr>
        <p:spPr>
          <a:xfrm>
            <a:off x="0" y="-7613362"/>
            <a:ext cx="12192000" cy="6858000"/>
          </a:xfrm>
          <a:prstGeom prst="rect">
            <a:avLst/>
          </a:prstGeom>
          <a:solidFill>
            <a:srgbClr val="8811B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6755773-875D-3A27-C63D-BD261AAF223E}"/>
              </a:ext>
            </a:extLst>
          </p:cNvPr>
          <p:cNvGrpSpPr/>
          <p:nvPr/>
        </p:nvGrpSpPr>
        <p:grpSpPr>
          <a:xfrm>
            <a:off x="6678" y="0"/>
            <a:ext cx="4224528" cy="6858000"/>
            <a:chOff x="-15081" y="-1"/>
            <a:chExt cx="4078224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EFF5D2A-1D4A-9BFB-1334-47E62BFB0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081" y="-1"/>
              <a:ext cx="4078224" cy="6858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6C90F5-C544-BAF8-0680-EDD926261069}"/>
                </a:ext>
              </a:extLst>
            </p:cNvPr>
            <p:cNvSpPr txBox="1"/>
            <p:nvPr/>
          </p:nvSpPr>
          <p:spPr>
            <a:xfrm>
              <a:off x="123335" y="2767279"/>
              <a:ext cx="3410292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 sz="4000" dirty="0">
                  <a:solidFill>
                    <a:schemeClr val="bg1"/>
                  </a:solidFill>
                </a:rPr>
                <a:t>But </a:t>
              </a:r>
              <a:r>
                <a:rPr lang="en-GB" sz="4000" dirty="0" err="1">
                  <a:solidFill>
                    <a:schemeClr val="bg1"/>
                  </a:solidFill>
                </a:rPr>
                <a:t>Im</a:t>
              </a:r>
              <a:r>
                <a:rPr lang="en-GB" sz="4000" dirty="0">
                  <a:solidFill>
                    <a:schemeClr val="bg1"/>
                  </a:solidFill>
                </a:rPr>
                <a:t> lazy </a:t>
              </a:r>
              <a:r>
                <a:rPr lang="en-GB" sz="4000" dirty="0" err="1">
                  <a:solidFill>
                    <a:schemeClr val="bg1"/>
                  </a:solidFill>
                </a:rPr>
                <a:t>af</a:t>
              </a:r>
              <a:endParaRPr lang="en-IN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3406EE8-5B42-40F8-5F62-1B2E8EF48BB5}"/>
              </a:ext>
            </a:extLst>
          </p:cNvPr>
          <p:cNvGrpSpPr/>
          <p:nvPr/>
        </p:nvGrpSpPr>
        <p:grpSpPr>
          <a:xfrm>
            <a:off x="3711853" y="-1901549"/>
            <a:ext cx="6981447" cy="1399032"/>
            <a:chOff x="3579873" y="5025328"/>
            <a:chExt cx="6981447" cy="139903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AC4BD56-33DA-2BEA-A71D-00988F51E1FE}"/>
                </a:ext>
              </a:extLst>
            </p:cNvPr>
            <p:cNvSpPr/>
            <p:nvPr/>
          </p:nvSpPr>
          <p:spPr>
            <a:xfrm>
              <a:off x="3579873" y="5025328"/>
              <a:ext cx="1399032" cy="139903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10EA8A7-AA16-492D-1A82-D80E790B6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2922" y="5278174"/>
              <a:ext cx="893341" cy="89334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8CC0A83-1369-DC37-46AB-31EA7332A8EB}"/>
                </a:ext>
              </a:extLst>
            </p:cNvPr>
            <p:cNvSpPr txBox="1"/>
            <p:nvPr/>
          </p:nvSpPr>
          <p:spPr>
            <a:xfrm>
              <a:off x="5257799" y="5486400"/>
              <a:ext cx="53035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0" i="0" dirty="0">
                  <a:solidFill>
                    <a:srgbClr val="FAFAFA"/>
                  </a:solidFill>
                  <a:effectLst/>
                  <a:latin typeface="IBM Plex Sans" panose="020B0503050203000203" pitchFamily="34" charset="0"/>
                </a:rPr>
                <a:t>Diffie-Hellman key exchange basics</a:t>
              </a:r>
              <a:endParaRPr lang="en-IN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E2CCF5-2337-5AA3-DF8B-4337AF5BB7F8}"/>
              </a:ext>
            </a:extLst>
          </p:cNvPr>
          <p:cNvGrpSpPr/>
          <p:nvPr/>
        </p:nvGrpSpPr>
        <p:grpSpPr>
          <a:xfrm>
            <a:off x="-2922527" y="2382011"/>
            <a:ext cx="2133075" cy="2093976"/>
            <a:chOff x="4487923" y="2382012"/>
            <a:chExt cx="2133075" cy="2093976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42759843-1DEA-6314-7322-678E00318209}"/>
                </a:ext>
              </a:extLst>
            </p:cNvPr>
            <p:cNvSpPr/>
            <p:nvPr/>
          </p:nvSpPr>
          <p:spPr>
            <a:xfrm>
              <a:off x="4487923" y="2382012"/>
              <a:ext cx="2133075" cy="2093976"/>
            </a:xfrm>
            <a:prstGeom prst="roundRect">
              <a:avLst/>
            </a:prstGeom>
            <a:solidFill>
              <a:srgbClr val="6400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656639-3B52-A628-1CD4-4F90D87A4D65}"/>
                </a:ext>
              </a:extLst>
            </p:cNvPr>
            <p:cNvSpPr txBox="1"/>
            <p:nvPr/>
          </p:nvSpPr>
          <p:spPr>
            <a:xfrm>
              <a:off x="4658142" y="3596624"/>
              <a:ext cx="179263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companion helps you socialize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4A077FF-9DF9-EC57-8F29-F51C1C9A0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860" y="2501060"/>
              <a:ext cx="957064" cy="957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20372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C9E6F76-A2E6-4AF0-8092-EDEB1FFCF3E6}"/>
              </a:ext>
            </a:extLst>
          </p:cNvPr>
          <p:cNvGrpSpPr/>
          <p:nvPr/>
        </p:nvGrpSpPr>
        <p:grpSpPr>
          <a:xfrm>
            <a:off x="4487923" y="2382012"/>
            <a:ext cx="2133075" cy="2093976"/>
            <a:chOff x="4487923" y="2382012"/>
            <a:chExt cx="2133075" cy="209397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92FB9FE-6CAF-2A48-C20B-601211703905}"/>
                </a:ext>
              </a:extLst>
            </p:cNvPr>
            <p:cNvSpPr/>
            <p:nvPr/>
          </p:nvSpPr>
          <p:spPr>
            <a:xfrm>
              <a:off x="4487923" y="2382012"/>
              <a:ext cx="2133075" cy="2093976"/>
            </a:xfrm>
            <a:prstGeom prst="roundRect">
              <a:avLst/>
            </a:prstGeom>
            <a:solidFill>
              <a:srgbClr val="6400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70C1B60-7E8F-B1D9-8658-E9B9392FA23F}"/>
                </a:ext>
              </a:extLst>
            </p:cNvPr>
            <p:cNvSpPr txBox="1"/>
            <p:nvPr/>
          </p:nvSpPr>
          <p:spPr>
            <a:xfrm>
              <a:off x="4658142" y="3596624"/>
              <a:ext cx="179263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companion helps you socialize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2E62FAD-CA9D-BA23-48D5-049182887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860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8DFB488-D0BA-C2E1-56EF-F6AFB036FB0E}"/>
              </a:ext>
            </a:extLst>
          </p:cNvPr>
          <p:cNvGrpSpPr/>
          <p:nvPr/>
        </p:nvGrpSpPr>
        <p:grpSpPr>
          <a:xfrm>
            <a:off x="6678" y="0"/>
            <a:ext cx="4224528" cy="6858000"/>
            <a:chOff x="-15081" y="-1"/>
            <a:chExt cx="4078224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0556380-FE86-CA31-11BB-CCEB717D51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081" y="-1"/>
              <a:ext cx="4078224" cy="6858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3AED14-1013-1FD1-CE68-18ADB64C55CC}"/>
                </a:ext>
              </a:extLst>
            </p:cNvPr>
            <p:cNvSpPr txBox="1"/>
            <p:nvPr/>
          </p:nvSpPr>
          <p:spPr>
            <a:xfrm>
              <a:off x="123335" y="2767279"/>
              <a:ext cx="3410292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 sz="4000" dirty="0">
                  <a:solidFill>
                    <a:schemeClr val="bg1"/>
                  </a:solidFill>
                </a:rPr>
                <a:t>But </a:t>
              </a:r>
              <a:r>
                <a:rPr lang="en-GB" sz="4000" dirty="0" err="1">
                  <a:solidFill>
                    <a:schemeClr val="bg1"/>
                  </a:solidFill>
                </a:rPr>
                <a:t>Im</a:t>
              </a:r>
              <a:r>
                <a:rPr lang="en-GB" sz="4000" dirty="0">
                  <a:solidFill>
                    <a:schemeClr val="bg1"/>
                  </a:solidFill>
                </a:rPr>
                <a:t> lazy </a:t>
              </a:r>
              <a:r>
                <a:rPr lang="en-GB" sz="4000" dirty="0" err="1">
                  <a:solidFill>
                    <a:schemeClr val="bg1"/>
                  </a:solidFill>
                </a:rPr>
                <a:t>af</a:t>
              </a:r>
              <a:endParaRPr lang="en-IN" sz="4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0117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0643003-4129-3F60-099B-0AB67901EF2D}"/>
              </a:ext>
            </a:extLst>
          </p:cNvPr>
          <p:cNvGrpSpPr/>
          <p:nvPr/>
        </p:nvGrpSpPr>
        <p:grpSpPr>
          <a:xfrm>
            <a:off x="4430773" y="248412"/>
            <a:ext cx="2133075" cy="2093976"/>
            <a:chOff x="4487923" y="2382012"/>
            <a:chExt cx="2133075" cy="209397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B3BB285-96FA-3C8D-D3C2-1F3B2E82A8D1}"/>
                </a:ext>
              </a:extLst>
            </p:cNvPr>
            <p:cNvSpPr/>
            <p:nvPr/>
          </p:nvSpPr>
          <p:spPr>
            <a:xfrm>
              <a:off x="4487923" y="2382012"/>
              <a:ext cx="2133075" cy="2093976"/>
            </a:xfrm>
            <a:prstGeom prst="roundRect">
              <a:avLst/>
            </a:prstGeom>
            <a:solidFill>
              <a:srgbClr val="6400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347F044-0E3F-053F-B7EE-80B776B303F2}"/>
                </a:ext>
              </a:extLst>
            </p:cNvPr>
            <p:cNvSpPr txBox="1"/>
            <p:nvPr/>
          </p:nvSpPr>
          <p:spPr>
            <a:xfrm>
              <a:off x="4658142" y="3596624"/>
              <a:ext cx="179263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companion helps you socialize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202E1CB-E310-7AE4-0F4C-718B8821D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860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11E2E46-67D2-DEFB-B110-E6DD8435328E}"/>
              </a:ext>
            </a:extLst>
          </p:cNvPr>
          <p:cNvGrpSpPr/>
          <p:nvPr/>
        </p:nvGrpSpPr>
        <p:grpSpPr>
          <a:xfrm>
            <a:off x="6678" y="0"/>
            <a:ext cx="4224528" cy="6858000"/>
            <a:chOff x="-15081" y="-1"/>
            <a:chExt cx="4078224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8F6098D-1E0D-1CA4-7AD8-D62D7C08C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081" y="-1"/>
              <a:ext cx="4078224" cy="6858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402334-CEA9-1F96-A4DC-88AE654499E0}"/>
                </a:ext>
              </a:extLst>
            </p:cNvPr>
            <p:cNvSpPr txBox="1"/>
            <p:nvPr/>
          </p:nvSpPr>
          <p:spPr>
            <a:xfrm>
              <a:off x="123335" y="2767279"/>
              <a:ext cx="3410292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 sz="4000" dirty="0">
                  <a:solidFill>
                    <a:schemeClr val="bg1"/>
                  </a:solidFill>
                </a:rPr>
                <a:t>But </a:t>
              </a:r>
              <a:r>
                <a:rPr lang="en-GB" sz="4000" dirty="0" err="1">
                  <a:solidFill>
                    <a:schemeClr val="bg1"/>
                  </a:solidFill>
                </a:rPr>
                <a:t>Im</a:t>
              </a:r>
              <a:r>
                <a:rPr lang="en-GB" sz="4000" dirty="0">
                  <a:solidFill>
                    <a:schemeClr val="bg1"/>
                  </a:solidFill>
                </a:rPr>
                <a:t> lazy </a:t>
              </a:r>
              <a:r>
                <a:rPr lang="en-GB" sz="4000" dirty="0" err="1">
                  <a:solidFill>
                    <a:schemeClr val="bg1"/>
                  </a:solidFill>
                </a:rPr>
                <a:t>af</a:t>
              </a:r>
              <a:endParaRPr lang="en-IN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4C2AA5-4AB7-0731-0719-1F3AECCEF66E}"/>
              </a:ext>
            </a:extLst>
          </p:cNvPr>
          <p:cNvGrpSpPr/>
          <p:nvPr/>
        </p:nvGrpSpPr>
        <p:grpSpPr>
          <a:xfrm>
            <a:off x="-4363464" y="2610612"/>
            <a:ext cx="2133075" cy="2093976"/>
            <a:chOff x="7028436" y="2382012"/>
            <a:chExt cx="2133075" cy="2093976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A444AB44-9D96-D391-B1AB-C01BDF093A63}"/>
                </a:ext>
              </a:extLst>
            </p:cNvPr>
            <p:cNvSpPr/>
            <p:nvPr/>
          </p:nvSpPr>
          <p:spPr>
            <a:xfrm>
              <a:off x="7028436" y="2382012"/>
              <a:ext cx="2133075" cy="2093976"/>
            </a:xfrm>
            <a:prstGeom prst="roundRect">
              <a:avLst/>
            </a:prstGeom>
            <a:solidFill>
              <a:srgbClr val="084BE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B5C17C-3AA3-9C4B-4D40-CC31EBCC2EB5}"/>
                </a:ext>
              </a:extLst>
            </p:cNvPr>
            <p:cNvSpPr txBox="1"/>
            <p:nvPr/>
          </p:nvSpPr>
          <p:spPr>
            <a:xfrm>
              <a:off x="7038780" y="3458124"/>
              <a:ext cx="208635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not just information, but fun facts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ACE097D-6171-A6B0-E5FC-CD4428F27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6441" y="2501060"/>
              <a:ext cx="957064" cy="957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6419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5B546-EB40-6819-C222-44C8F9F18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2913882-C224-BF21-ACC4-8B9D948E3CE9}"/>
              </a:ext>
            </a:extLst>
          </p:cNvPr>
          <p:cNvGrpSpPr/>
          <p:nvPr/>
        </p:nvGrpSpPr>
        <p:grpSpPr>
          <a:xfrm>
            <a:off x="4430773" y="248412"/>
            <a:ext cx="2133075" cy="2093976"/>
            <a:chOff x="4487923" y="2382012"/>
            <a:chExt cx="2133075" cy="209397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342C63A-122D-2EA2-9F57-E3EF9FEDCE9E}"/>
                </a:ext>
              </a:extLst>
            </p:cNvPr>
            <p:cNvSpPr/>
            <p:nvPr/>
          </p:nvSpPr>
          <p:spPr>
            <a:xfrm>
              <a:off x="4487923" y="2382012"/>
              <a:ext cx="2133075" cy="2093976"/>
            </a:xfrm>
            <a:prstGeom prst="roundRect">
              <a:avLst/>
            </a:prstGeom>
            <a:solidFill>
              <a:srgbClr val="6400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DC81D9-57A0-7954-664F-321DF6648FBC}"/>
                </a:ext>
              </a:extLst>
            </p:cNvPr>
            <p:cNvSpPr txBox="1"/>
            <p:nvPr/>
          </p:nvSpPr>
          <p:spPr>
            <a:xfrm>
              <a:off x="4658142" y="3596624"/>
              <a:ext cx="179263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companion to help you chill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0D34D08-02D5-6DE9-660C-ECC92027AA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860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6975A55-1EDE-E0B8-24F9-535CE4A38864}"/>
              </a:ext>
            </a:extLst>
          </p:cNvPr>
          <p:cNvGrpSpPr/>
          <p:nvPr/>
        </p:nvGrpSpPr>
        <p:grpSpPr>
          <a:xfrm>
            <a:off x="6678" y="0"/>
            <a:ext cx="4224528" cy="6858000"/>
            <a:chOff x="-15081" y="-1"/>
            <a:chExt cx="4078224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EF5683C-7260-5F57-C757-B0FA62B15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081" y="-1"/>
              <a:ext cx="4078224" cy="6858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1759CD-92B1-4979-CFF6-14969583DE42}"/>
                </a:ext>
              </a:extLst>
            </p:cNvPr>
            <p:cNvSpPr txBox="1"/>
            <p:nvPr/>
          </p:nvSpPr>
          <p:spPr>
            <a:xfrm>
              <a:off x="123335" y="2767279"/>
              <a:ext cx="3410292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 sz="4000" dirty="0">
                  <a:solidFill>
                    <a:schemeClr val="bg1"/>
                  </a:solidFill>
                </a:rPr>
                <a:t>But </a:t>
              </a:r>
              <a:r>
                <a:rPr lang="en-GB" sz="4000" dirty="0" err="1">
                  <a:solidFill>
                    <a:schemeClr val="bg1"/>
                  </a:solidFill>
                </a:rPr>
                <a:t>Im</a:t>
              </a:r>
              <a:r>
                <a:rPr lang="en-GB" sz="4000" dirty="0">
                  <a:solidFill>
                    <a:schemeClr val="bg1"/>
                  </a:solidFill>
                </a:rPr>
                <a:t> lazy </a:t>
              </a:r>
              <a:r>
                <a:rPr lang="en-GB" sz="4000" dirty="0" err="1">
                  <a:solidFill>
                    <a:schemeClr val="bg1"/>
                  </a:solidFill>
                </a:rPr>
                <a:t>af</a:t>
              </a:r>
              <a:endParaRPr lang="en-IN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4609E5A-F74E-E742-31B5-C9C6091003B4}"/>
              </a:ext>
            </a:extLst>
          </p:cNvPr>
          <p:cNvGrpSpPr/>
          <p:nvPr/>
        </p:nvGrpSpPr>
        <p:grpSpPr>
          <a:xfrm>
            <a:off x="7028436" y="2382012"/>
            <a:ext cx="2133075" cy="2093976"/>
            <a:chOff x="7028436" y="2382012"/>
            <a:chExt cx="2133075" cy="209397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F95635E9-1C48-2FEE-51FB-E26FE95A0B54}"/>
                </a:ext>
              </a:extLst>
            </p:cNvPr>
            <p:cNvSpPr/>
            <p:nvPr/>
          </p:nvSpPr>
          <p:spPr>
            <a:xfrm>
              <a:off x="7028436" y="2382012"/>
              <a:ext cx="2133075" cy="2093976"/>
            </a:xfrm>
            <a:prstGeom prst="roundRect">
              <a:avLst/>
            </a:prstGeom>
            <a:solidFill>
              <a:srgbClr val="084BE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D201A52-A28E-ABF3-250D-EF49FBBEC8C8}"/>
                </a:ext>
              </a:extLst>
            </p:cNvPr>
            <p:cNvSpPr txBox="1"/>
            <p:nvPr/>
          </p:nvSpPr>
          <p:spPr>
            <a:xfrm>
              <a:off x="7038780" y="3458124"/>
              <a:ext cx="208635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not just information, but fun facts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A842EEB-D6DA-9E72-73A5-7A2A40AF5A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6441" y="2501060"/>
              <a:ext cx="957064" cy="957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4006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376F2-6ED6-0DD2-6D27-550B90979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841EC7A-F661-4F22-1AD3-27C83FBCDF8E}"/>
              </a:ext>
            </a:extLst>
          </p:cNvPr>
          <p:cNvGrpSpPr/>
          <p:nvPr/>
        </p:nvGrpSpPr>
        <p:grpSpPr>
          <a:xfrm>
            <a:off x="4430773" y="248412"/>
            <a:ext cx="2133075" cy="2093976"/>
            <a:chOff x="4487923" y="2382012"/>
            <a:chExt cx="2133075" cy="209397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191F7B1-C3B3-5881-861B-B8001673B017}"/>
                </a:ext>
              </a:extLst>
            </p:cNvPr>
            <p:cNvSpPr/>
            <p:nvPr/>
          </p:nvSpPr>
          <p:spPr>
            <a:xfrm>
              <a:off x="4487923" y="2382012"/>
              <a:ext cx="2133075" cy="2093976"/>
            </a:xfrm>
            <a:prstGeom prst="roundRect">
              <a:avLst/>
            </a:prstGeom>
            <a:solidFill>
              <a:srgbClr val="6400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48E91B-4C83-A22F-EED8-293BC1647626}"/>
                </a:ext>
              </a:extLst>
            </p:cNvPr>
            <p:cNvSpPr txBox="1"/>
            <p:nvPr/>
          </p:nvSpPr>
          <p:spPr>
            <a:xfrm>
              <a:off x="4658142" y="3596624"/>
              <a:ext cx="179263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companion helps you socialize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F93E614-544E-9BBD-180A-F8F1FAAD0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860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C54770B-7FC6-D500-9FFD-6707294BF093}"/>
              </a:ext>
            </a:extLst>
          </p:cNvPr>
          <p:cNvGrpSpPr/>
          <p:nvPr/>
        </p:nvGrpSpPr>
        <p:grpSpPr>
          <a:xfrm>
            <a:off x="6678" y="0"/>
            <a:ext cx="4224528" cy="6858000"/>
            <a:chOff x="-15081" y="-1"/>
            <a:chExt cx="4078224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70BB80E-DE14-828E-EEA9-8FB9C093F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081" y="-1"/>
              <a:ext cx="4078224" cy="6858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BB0C4B-69A5-402A-3855-5892CB0F6B53}"/>
                </a:ext>
              </a:extLst>
            </p:cNvPr>
            <p:cNvSpPr txBox="1"/>
            <p:nvPr/>
          </p:nvSpPr>
          <p:spPr>
            <a:xfrm>
              <a:off x="123335" y="2767279"/>
              <a:ext cx="3410292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 sz="4000" dirty="0">
                  <a:solidFill>
                    <a:schemeClr val="bg1"/>
                  </a:solidFill>
                </a:rPr>
                <a:t>But I’m lazy </a:t>
              </a:r>
              <a:r>
                <a:rPr lang="en-GB" sz="4000" dirty="0" err="1">
                  <a:solidFill>
                    <a:schemeClr val="bg1"/>
                  </a:solidFill>
                </a:rPr>
                <a:t>af</a:t>
              </a:r>
              <a:endParaRPr lang="en-IN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A0B90B4-73B5-98DC-9064-6B7EB94A3235}"/>
              </a:ext>
            </a:extLst>
          </p:cNvPr>
          <p:cNvGrpSpPr/>
          <p:nvPr/>
        </p:nvGrpSpPr>
        <p:grpSpPr>
          <a:xfrm>
            <a:off x="6894258" y="277536"/>
            <a:ext cx="2133075" cy="2093976"/>
            <a:chOff x="7028436" y="2382012"/>
            <a:chExt cx="2133075" cy="209397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54FBC5C-D5A3-0C90-F9F8-FABEF17866DC}"/>
                </a:ext>
              </a:extLst>
            </p:cNvPr>
            <p:cNvSpPr/>
            <p:nvPr/>
          </p:nvSpPr>
          <p:spPr>
            <a:xfrm>
              <a:off x="7028436" y="2382012"/>
              <a:ext cx="2133075" cy="2093976"/>
            </a:xfrm>
            <a:prstGeom prst="roundRect">
              <a:avLst/>
            </a:prstGeom>
            <a:solidFill>
              <a:srgbClr val="084BE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B32F0B0-3FA6-6D97-D313-2DD17D2D7338}"/>
                </a:ext>
              </a:extLst>
            </p:cNvPr>
            <p:cNvSpPr txBox="1"/>
            <p:nvPr/>
          </p:nvSpPr>
          <p:spPr>
            <a:xfrm>
              <a:off x="7038780" y="3458124"/>
              <a:ext cx="208635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not just information, but fun facts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83EA8AC-0E15-BBC2-B62A-B6B5A8AC0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6441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39408C1-5350-5E45-85C7-91F5AE4855E5}"/>
              </a:ext>
            </a:extLst>
          </p:cNvPr>
          <p:cNvGrpSpPr/>
          <p:nvPr/>
        </p:nvGrpSpPr>
        <p:grpSpPr>
          <a:xfrm>
            <a:off x="-3499351" y="2767280"/>
            <a:ext cx="2086356" cy="2093976"/>
            <a:chOff x="9568949" y="2382012"/>
            <a:chExt cx="2086356" cy="2093976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468DA155-B639-2840-497C-40D07EE7319C}"/>
                </a:ext>
              </a:extLst>
            </p:cNvPr>
            <p:cNvSpPr/>
            <p:nvPr/>
          </p:nvSpPr>
          <p:spPr>
            <a:xfrm>
              <a:off x="9568949" y="2382012"/>
              <a:ext cx="2086356" cy="2093976"/>
            </a:xfrm>
            <a:prstGeom prst="roundRect">
              <a:avLst/>
            </a:prstGeom>
            <a:solidFill>
              <a:srgbClr val="0C328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9A1446D-3FBF-F57B-179D-13F03D6A0678}"/>
                </a:ext>
              </a:extLst>
            </p:cNvPr>
            <p:cNvSpPr txBox="1"/>
            <p:nvPr/>
          </p:nvSpPr>
          <p:spPr>
            <a:xfrm>
              <a:off x="9702797" y="3458124"/>
              <a:ext cx="18158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i="0" dirty="0">
                  <a:solidFill>
                    <a:srgbClr val="FFFFFF"/>
                  </a:solidFill>
                  <a:effectLst/>
                </a:rPr>
                <a:t>Explore Münich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pic>
        <p:nvPicPr>
          <p:cNvPr id="17" name="Picture 16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7F3B22E9-83A8-3984-0EA2-FF45EF48FD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9140" y="2882847"/>
            <a:ext cx="1184637" cy="1184637"/>
          </a:xfrm>
          <a:prstGeom prst="rect">
            <a:avLst/>
          </a:prstGeom>
        </p:spPr>
      </p:pic>
      <p:pic>
        <p:nvPicPr>
          <p:cNvPr id="19" name="Picture 18" descr="A person in a robot garment&#10;&#10;AI-generated content may be incorrect.">
            <a:extLst>
              <a:ext uri="{FF2B5EF4-FFF2-40B4-BE49-F238E27FC236}">
                <a16:creationId xmlns:a16="http://schemas.microsoft.com/office/drawing/2014/main" id="{07F6F70B-FD3A-2092-0D25-FF8594406D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827" y="3586124"/>
            <a:ext cx="2095500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27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7B54615C-2497-E2AA-446B-5520C3BE84A3}"/>
              </a:ext>
            </a:extLst>
          </p:cNvPr>
          <p:cNvGrpSpPr/>
          <p:nvPr/>
        </p:nvGrpSpPr>
        <p:grpSpPr>
          <a:xfrm rot="10800000">
            <a:off x="3515106" y="4364045"/>
            <a:ext cx="5161788" cy="4981694"/>
            <a:chOff x="3515106" y="4364045"/>
            <a:chExt cx="5161788" cy="4981694"/>
          </a:xfrm>
        </p:grpSpPr>
        <p:sp>
          <p:nvSpPr>
            <p:cNvPr id="6" name="Partial Circle 5">
              <a:extLst>
                <a:ext uri="{FF2B5EF4-FFF2-40B4-BE49-F238E27FC236}">
                  <a16:creationId xmlns:a16="http://schemas.microsoft.com/office/drawing/2014/main" id="{5B03C801-918D-B94E-A864-090F745DAADF}"/>
                </a:ext>
              </a:extLst>
            </p:cNvPr>
            <p:cNvSpPr/>
            <p:nvPr/>
          </p:nvSpPr>
          <p:spPr>
            <a:xfrm>
              <a:off x="3515106" y="4364045"/>
              <a:ext cx="5161788" cy="4981694"/>
            </a:xfrm>
            <a:prstGeom prst="pie">
              <a:avLst>
                <a:gd name="adj1" fmla="val 10800000"/>
                <a:gd name="adj2" fmla="val 21596810"/>
              </a:avLst>
            </a:prstGeom>
            <a:solidFill>
              <a:srgbClr val="C500F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2589366-EF2D-D067-AA87-77C7C0769BD2}"/>
                </a:ext>
              </a:extLst>
            </p:cNvPr>
            <p:cNvSpPr txBox="1"/>
            <p:nvPr/>
          </p:nvSpPr>
          <p:spPr>
            <a:xfrm>
              <a:off x="7400544" y="533139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3</a:t>
              </a:r>
              <a:endParaRPr lang="en-IN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D2FC4D0-C1A8-DA3B-042E-FAF0B8632A37}"/>
              </a:ext>
            </a:extLst>
          </p:cNvPr>
          <p:cNvGrpSpPr/>
          <p:nvPr/>
        </p:nvGrpSpPr>
        <p:grpSpPr>
          <a:xfrm rot="13947547">
            <a:off x="3433572" y="4151376"/>
            <a:ext cx="5324856" cy="5413248"/>
            <a:chOff x="3433572" y="4151376"/>
            <a:chExt cx="5324856" cy="5413248"/>
          </a:xfrm>
        </p:grpSpPr>
        <p:sp>
          <p:nvSpPr>
            <p:cNvPr id="5" name="Partial Circle 4">
              <a:extLst>
                <a:ext uri="{FF2B5EF4-FFF2-40B4-BE49-F238E27FC236}">
                  <a16:creationId xmlns:a16="http://schemas.microsoft.com/office/drawing/2014/main" id="{92394405-FA27-EDA9-C1DC-154BF3A7F509}"/>
                </a:ext>
              </a:extLst>
            </p:cNvPr>
            <p:cNvSpPr/>
            <p:nvPr/>
          </p:nvSpPr>
          <p:spPr>
            <a:xfrm>
              <a:off x="3433572" y="4151376"/>
              <a:ext cx="5324856" cy="5413248"/>
            </a:xfrm>
            <a:prstGeom prst="pie">
              <a:avLst>
                <a:gd name="adj1" fmla="val 10800000"/>
                <a:gd name="adj2" fmla="val 18376538"/>
              </a:avLst>
            </a:prstGeom>
            <a:solidFill>
              <a:srgbClr val="9E00DB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031838E-6E9F-C57C-A865-F4A51415B219}"/>
                </a:ext>
              </a:extLst>
            </p:cNvPr>
            <p:cNvSpPr txBox="1"/>
            <p:nvPr/>
          </p:nvSpPr>
          <p:spPr>
            <a:xfrm>
              <a:off x="5739384" y="457741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2</a:t>
              </a:r>
              <a:endParaRPr lang="en-IN"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67F3397-3CAB-CDA6-F974-3BBC92870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078224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9628EC-6374-2E96-FA8B-FEB1E238C814}"/>
              </a:ext>
            </a:extLst>
          </p:cNvPr>
          <p:cNvSpPr txBox="1"/>
          <p:nvPr/>
        </p:nvSpPr>
        <p:spPr>
          <a:xfrm>
            <a:off x="97154" y="2275070"/>
            <a:ext cx="40782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FAFAFA"/>
                </a:solidFill>
                <a:latin typeface="Quicksand"/>
              </a:rPr>
              <a:t>Problems!!</a:t>
            </a:r>
            <a:endParaRPr lang="en-IN" sz="4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561429-DE0C-A662-FBE9-5FA3E04A76C1}"/>
              </a:ext>
            </a:extLst>
          </p:cNvPr>
          <p:cNvGrpSpPr/>
          <p:nvPr/>
        </p:nvGrpSpPr>
        <p:grpSpPr>
          <a:xfrm rot="18014481">
            <a:off x="3270504" y="4029396"/>
            <a:ext cx="5650992" cy="5650992"/>
            <a:chOff x="3270504" y="4029396"/>
            <a:chExt cx="5650992" cy="5650992"/>
          </a:xfrm>
        </p:grpSpPr>
        <p:sp>
          <p:nvSpPr>
            <p:cNvPr id="2" name="Partial Circle 1">
              <a:extLst>
                <a:ext uri="{FF2B5EF4-FFF2-40B4-BE49-F238E27FC236}">
                  <a16:creationId xmlns:a16="http://schemas.microsoft.com/office/drawing/2014/main" id="{B9CDD87C-E14C-A6FA-5B10-DD8B91AB4751}"/>
                </a:ext>
              </a:extLst>
            </p:cNvPr>
            <p:cNvSpPr/>
            <p:nvPr/>
          </p:nvSpPr>
          <p:spPr>
            <a:xfrm>
              <a:off x="3270504" y="4029396"/>
              <a:ext cx="5650992" cy="5650992"/>
            </a:xfrm>
            <a:prstGeom prst="pie">
              <a:avLst>
                <a:gd name="adj1" fmla="val 10755644"/>
                <a:gd name="adj2" fmla="val 14370158"/>
              </a:avLst>
            </a:prstGeom>
            <a:solidFill>
              <a:srgbClr val="7E10B0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87FA20A-FB29-B9D7-8FD3-C88618C01D6B}"/>
                </a:ext>
              </a:extLst>
            </p:cNvPr>
            <p:cNvSpPr txBox="1"/>
            <p:nvPr/>
          </p:nvSpPr>
          <p:spPr>
            <a:xfrm>
              <a:off x="4078224" y="5440680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1</a:t>
              </a:r>
              <a:endParaRPr lang="en-IN" dirty="0"/>
            </a:p>
          </p:txBody>
        </p:sp>
      </p:grpSp>
      <p:pic>
        <p:nvPicPr>
          <p:cNvPr id="4" name="Picture 3" descr="A close-up of a text">
            <a:extLst>
              <a:ext uri="{FF2B5EF4-FFF2-40B4-BE49-F238E27FC236}">
                <a16:creationId xmlns:a16="http://schemas.microsoft.com/office/drawing/2014/main" id="{69E1FA9C-90BF-C42D-CCC3-EF791B8F5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2279">
            <a:off x="4773727" y="1776113"/>
            <a:ext cx="6788504" cy="1324160"/>
          </a:xfrm>
          <a:prstGeom prst="rect">
            <a:avLst/>
          </a:prstGeom>
        </p:spPr>
      </p:pic>
      <p:pic>
        <p:nvPicPr>
          <p:cNvPr id="10" name="Picture 9" descr="A close-up of a message&#10;&#10;AI-generated content may be incorrect.">
            <a:extLst>
              <a:ext uri="{FF2B5EF4-FFF2-40B4-BE49-F238E27FC236}">
                <a16:creationId xmlns:a16="http://schemas.microsoft.com/office/drawing/2014/main" id="{17D9C6EF-E796-AAC1-1ECB-AAB7094CA2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9736">
            <a:off x="4324375" y="3904128"/>
            <a:ext cx="7507729" cy="175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759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16DD17-0577-C8AA-262B-316E420E2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130B194-ACC9-AA4B-87BC-EF8CCA1D7901}"/>
              </a:ext>
            </a:extLst>
          </p:cNvPr>
          <p:cNvGrpSpPr/>
          <p:nvPr/>
        </p:nvGrpSpPr>
        <p:grpSpPr>
          <a:xfrm>
            <a:off x="4430773" y="248412"/>
            <a:ext cx="2133075" cy="2093976"/>
            <a:chOff x="4487923" y="2382012"/>
            <a:chExt cx="2133075" cy="209397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506779AE-01A0-8201-CF1B-6CE7956FB0A1}"/>
                </a:ext>
              </a:extLst>
            </p:cNvPr>
            <p:cNvSpPr/>
            <p:nvPr/>
          </p:nvSpPr>
          <p:spPr>
            <a:xfrm>
              <a:off x="4487923" y="2382012"/>
              <a:ext cx="2133075" cy="2093976"/>
            </a:xfrm>
            <a:prstGeom prst="roundRect">
              <a:avLst/>
            </a:prstGeom>
            <a:solidFill>
              <a:srgbClr val="6400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B71D653-BCB9-4C00-6E6A-26E00BFFB80D}"/>
                </a:ext>
              </a:extLst>
            </p:cNvPr>
            <p:cNvSpPr txBox="1"/>
            <p:nvPr/>
          </p:nvSpPr>
          <p:spPr>
            <a:xfrm>
              <a:off x="4658142" y="3596624"/>
              <a:ext cx="179263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companion to help you chill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760EFAE-C892-0A23-D514-BE9332C22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860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A056E63-2AA7-1567-2850-DE1AD490E80D}"/>
              </a:ext>
            </a:extLst>
          </p:cNvPr>
          <p:cNvGrpSpPr/>
          <p:nvPr/>
        </p:nvGrpSpPr>
        <p:grpSpPr>
          <a:xfrm>
            <a:off x="6678" y="0"/>
            <a:ext cx="4224528" cy="6858000"/>
            <a:chOff x="-15081" y="-1"/>
            <a:chExt cx="4078224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E326E51-F219-46DE-A3AE-99BC7DEA2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081" y="-1"/>
              <a:ext cx="4078224" cy="6858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1F5F511-8061-98DC-A153-259B9CCFB1DA}"/>
                </a:ext>
              </a:extLst>
            </p:cNvPr>
            <p:cNvSpPr txBox="1"/>
            <p:nvPr/>
          </p:nvSpPr>
          <p:spPr>
            <a:xfrm>
              <a:off x="123335" y="2767279"/>
              <a:ext cx="3410292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 sz="4000" dirty="0">
                  <a:solidFill>
                    <a:schemeClr val="bg1"/>
                  </a:solidFill>
                </a:rPr>
                <a:t>But </a:t>
              </a:r>
              <a:r>
                <a:rPr lang="en-GB" sz="4000" dirty="0" err="1">
                  <a:solidFill>
                    <a:schemeClr val="bg1"/>
                  </a:solidFill>
                </a:rPr>
                <a:t>Im</a:t>
              </a:r>
              <a:r>
                <a:rPr lang="en-GB" sz="4000" dirty="0">
                  <a:solidFill>
                    <a:schemeClr val="bg1"/>
                  </a:solidFill>
                </a:rPr>
                <a:t> lazy </a:t>
              </a:r>
              <a:r>
                <a:rPr lang="en-GB" sz="4000" dirty="0" err="1">
                  <a:solidFill>
                    <a:schemeClr val="bg1"/>
                  </a:solidFill>
                </a:rPr>
                <a:t>af</a:t>
              </a:r>
              <a:endParaRPr lang="en-IN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6A03A83-6B1E-7754-4557-7F408D347EDC}"/>
              </a:ext>
            </a:extLst>
          </p:cNvPr>
          <p:cNvGrpSpPr/>
          <p:nvPr/>
        </p:nvGrpSpPr>
        <p:grpSpPr>
          <a:xfrm>
            <a:off x="6894258" y="277536"/>
            <a:ext cx="2133075" cy="2093976"/>
            <a:chOff x="7028436" y="2382012"/>
            <a:chExt cx="2133075" cy="209397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428DBDE-6E1E-5EBD-92BB-B87CB899F680}"/>
                </a:ext>
              </a:extLst>
            </p:cNvPr>
            <p:cNvSpPr/>
            <p:nvPr/>
          </p:nvSpPr>
          <p:spPr>
            <a:xfrm>
              <a:off x="7028436" y="2382012"/>
              <a:ext cx="2133075" cy="2093976"/>
            </a:xfrm>
            <a:prstGeom prst="roundRect">
              <a:avLst/>
            </a:prstGeom>
            <a:solidFill>
              <a:srgbClr val="084BE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9CAEDF-88C3-520F-F713-64E8CDC0569E}"/>
                </a:ext>
              </a:extLst>
            </p:cNvPr>
            <p:cNvSpPr txBox="1"/>
            <p:nvPr/>
          </p:nvSpPr>
          <p:spPr>
            <a:xfrm>
              <a:off x="7038780" y="3458124"/>
              <a:ext cx="208635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not just information, but fun facts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201150-E2B0-7702-692B-CC7E7FD83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6441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9AB56D8-8377-8DBA-034D-A3EB688F848B}"/>
              </a:ext>
            </a:extLst>
          </p:cNvPr>
          <p:cNvGrpSpPr/>
          <p:nvPr/>
        </p:nvGrpSpPr>
        <p:grpSpPr>
          <a:xfrm>
            <a:off x="9568949" y="2382012"/>
            <a:ext cx="2086356" cy="2093976"/>
            <a:chOff x="9568949" y="2382012"/>
            <a:chExt cx="2086356" cy="2093976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63FF63C0-DB47-52AD-A535-159C6F67E4B3}"/>
                </a:ext>
              </a:extLst>
            </p:cNvPr>
            <p:cNvSpPr/>
            <p:nvPr/>
          </p:nvSpPr>
          <p:spPr>
            <a:xfrm>
              <a:off x="9568949" y="2382012"/>
              <a:ext cx="2086356" cy="2093976"/>
            </a:xfrm>
            <a:prstGeom prst="roundRect">
              <a:avLst/>
            </a:prstGeom>
            <a:solidFill>
              <a:srgbClr val="0C328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B21E805-93A7-2A50-1B3E-AE8D3F403F89}"/>
                </a:ext>
              </a:extLst>
            </p:cNvPr>
            <p:cNvSpPr txBox="1"/>
            <p:nvPr/>
          </p:nvSpPr>
          <p:spPr>
            <a:xfrm>
              <a:off x="9702797" y="3458124"/>
              <a:ext cx="18158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Explore Münich</a:t>
              </a:r>
            </a:p>
          </p:txBody>
        </p:sp>
      </p:grpSp>
      <p:pic>
        <p:nvPicPr>
          <p:cNvPr id="17" name="Picture 16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7310EB5A-751E-0C9E-4046-A855BF7E2E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8401" y="2342388"/>
            <a:ext cx="1184637" cy="118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520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B3F1E-B7DC-3E7E-42A6-7573DDAF7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7931691-DABC-FF08-33F4-00AE17657ED9}"/>
              </a:ext>
            </a:extLst>
          </p:cNvPr>
          <p:cNvGrpSpPr/>
          <p:nvPr/>
        </p:nvGrpSpPr>
        <p:grpSpPr>
          <a:xfrm>
            <a:off x="4430773" y="248412"/>
            <a:ext cx="2133075" cy="2093976"/>
            <a:chOff x="4487923" y="2382012"/>
            <a:chExt cx="2133075" cy="209397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1C255630-1F15-80F5-458D-C1B4ECF4F754}"/>
                </a:ext>
              </a:extLst>
            </p:cNvPr>
            <p:cNvSpPr/>
            <p:nvPr/>
          </p:nvSpPr>
          <p:spPr>
            <a:xfrm>
              <a:off x="4487923" y="2382012"/>
              <a:ext cx="2133075" cy="2093976"/>
            </a:xfrm>
            <a:prstGeom prst="roundRect">
              <a:avLst/>
            </a:prstGeom>
            <a:solidFill>
              <a:srgbClr val="6400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EDDC707-8489-FF08-E169-3AC219535256}"/>
                </a:ext>
              </a:extLst>
            </p:cNvPr>
            <p:cNvSpPr txBox="1"/>
            <p:nvPr/>
          </p:nvSpPr>
          <p:spPr>
            <a:xfrm>
              <a:off x="4658142" y="3596624"/>
              <a:ext cx="179263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companion to help you chill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FACAE91-FA2E-A7BE-3169-3F6A9418A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860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F3C47BA-5166-C04D-AB05-B7C0736CA1EB}"/>
              </a:ext>
            </a:extLst>
          </p:cNvPr>
          <p:cNvGrpSpPr/>
          <p:nvPr/>
        </p:nvGrpSpPr>
        <p:grpSpPr>
          <a:xfrm>
            <a:off x="6678" y="0"/>
            <a:ext cx="4224528" cy="6858000"/>
            <a:chOff x="-15081" y="-1"/>
            <a:chExt cx="4078224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354806B-C2BB-F35E-7946-132B1D755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081" y="-1"/>
              <a:ext cx="4078224" cy="6858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27D57E-54CA-50C6-3261-C6F1487CCE76}"/>
                </a:ext>
              </a:extLst>
            </p:cNvPr>
            <p:cNvSpPr txBox="1"/>
            <p:nvPr/>
          </p:nvSpPr>
          <p:spPr>
            <a:xfrm>
              <a:off x="123335" y="2767279"/>
              <a:ext cx="3410292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 sz="4000" dirty="0">
                  <a:solidFill>
                    <a:schemeClr val="bg1"/>
                  </a:solidFill>
                </a:rPr>
                <a:t>But </a:t>
              </a:r>
              <a:r>
                <a:rPr lang="en-GB" sz="4000" dirty="0" err="1">
                  <a:solidFill>
                    <a:schemeClr val="bg1"/>
                  </a:solidFill>
                </a:rPr>
                <a:t>Im</a:t>
              </a:r>
              <a:r>
                <a:rPr lang="en-GB" sz="4000" dirty="0">
                  <a:solidFill>
                    <a:schemeClr val="bg1"/>
                  </a:solidFill>
                </a:rPr>
                <a:t> lazy </a:t>
              </a:r>
              <a:r>
                <a:rPr lang="en-GB" sz="4000" dirty="0" err="1">
                  <a:solidFill>
                    <a:schemeClr val="bg1"/>
                  </a:solidFill>
                </a:rPr>
                <a:t>af</a:t>
              </a:r>
              <a:endParaRPr lang="en-IN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27F1807-EA78-E137-E2AB-BA9F4AEEC8CB}"/>
              </a:ext>
            </a:extLst>
          </p:cNvPr>
          <p:cNvGrpSpPr/>
          <p:nvPr/>
        </p:nvGrpSpPr>
        <p:grpSpPr>
          <a:xfrm>
            <a:off x="6894258" y="277536"/>
            <a:ext cx="2133075" cy="2093976"/>
            <a:chOff x="7028436" y="2382012"/>
            <a:chExt cx="2133075" cy="209397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FDD1269-F501-2C67-D2FE-1B162310C5C5}"/>
                </a:ext>
              </a:extLst>
            </p:cNvPr>
            <p:cNvSpPr/>
            <p:nvPr/>
          </p:nvSpPr>
          <p:spPr>
            <a:xfrm>
              <a:off x="7028436" y="2382012"/>
              <a:ext cx="2133075" cy="2093976"/>
            </a:xfrm>
            <a:prstGeom prst="roundRect">
              <a:avLst/>
            </a:prstGeom>
            <a:solidFill>
              <a:srgbClr val="084BE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06C409-6E35-952F-A881-2611C9BEFC13}"/>
                </a:ext>
              </a:extLst>
            </p:cNvPr>
            <p:cNvSpPr txBox="1"/>
            <p:nvPr/>
          </p:nvSpPr>
          <p:spPr>
            <a:xfrm>
              <a:off x="7038780" y="3458124"/>
              <a:ext cx="208635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not just information, but fun facts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5C3B4CC-74AB-40E4-93C6-C8E0A640B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6441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3A4F92C-7927-C296-EEAB-92ADBA9F1707}"/>
              </a:ext>
            </a:extLst>
          </p:cNvPr>
          <p:cNvGrpSpPr/>
          <p:nvPr/>
        </p:nvGrpSpPr>
        <p:grpSpPr>
          <a:xfrm>
            <a:off x="9517816" y="306660"/>
            <a:ext cx="2086356" cy="2093976"/>
            <a:chOff x="9568949" y="2382012"/>
            <a:chExt cx="2086356" cy="2093976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C656416-F659-E51D-C776-E80D73CDD3A8}"/>
                </a:ext>
              </a:extLst>
            </p:cNvPr>
            <p:cNvSpPr/>
            <p:nvPr/>
          </p:nvSpPr>
          <p:spPr>
            <a:xfrm>
              <a:off x="9568949" y="2382012"/>
              <a:ext cx="2086356" cy="2093976"/>
            </a:xfrm>
            <a:prstGeom prst="roundRect">
              <a:avLst/>
            </a:prstGeom>
            <a:solidFill>
              <a:srgbClr val="0C328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626203A-F81F-636B-5764-3CEF66676B75}"/>
                </a:ext>
              </a:extLst>
            </p:cNvPr>
            <p:cNvSpPr txBox="1"/>
            <p:nvPr/>
          </p:nvSpPr>
          <p:spPr>
            <a:xfrm>
              <a:off x="9702797" y="3458124"/>
              <a:ext cx="18158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Explore Munich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D1C15C8-3DE8-9049-10DF-BB60BEDBB8AB}"/>
              </a:ext>
            </a:extLst>
          </p:cNvPr>
          <p:cNvGrpSpPr/>
          <p:nvPr/>
        </p:nvGrpSpPr>
        <p:grpSpPr>
          <a:xfrm>
            <a:off x="-13200184" y="-1"/>
            <a:ext cx="12289536" cy="6858000"/>
            <a:chOff x="0" y="0"/>
            <a:chExt cx="12289536" cy="685800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9527D13-C1A3-ED27-3262-BB00B218A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289536" cy="685800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EEDAB9C-D2C5-6BBD-325E-EB49F2E6D6A9}"/>
                </a:ext>
              </a:extLst>
            </p:cNvPr>
            <p:cNvSpPr/>
            <p:nvPr/>
          </p:nvSpPr>
          <p:spPr>
            <a:xfrm>
              <a:off x="0" y="0"/>
              <a:ext cx="12289536" cy="6858000"/>
            </a:xfrm>
            <a:prstGeom prst="rect">
              <a:avLst/>
            </a:prstGeom>
            <a:gradFill>
              <a:gsLst>
                <a:gs pos="0">
                  <a:srgbClr val="052C87"/>
                </a:gs>
                <a:gs pos="100000">
                  <a:schemeClr val="accent1">
                    <a:alpha val="0"/>
                    <a:lumMod val="72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1160AAF-0AA3-0130-EDD6-86186671F182}"/>
              </a:ext>
            </a:extLst>
          </p:cNvPr>
          <p:cNvSpPr txBox="1"/>
          <p:nvPr/>
        </p:nvSpPr>
        <p:spPr>
          <a:xfrm>
            <a:off x="5019710" y="-1256477"/>
            <a:ext cx="75742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solidFill>
                  <a:srgbClr val="FAFAFA"/>
                </a:solidFill>
                <a:effectLst/>
                <a:latin typeface="Quicksand"/>
              </a:rPr>
              <a:t>CONIKS — A First Attempt to Fix This</a:t>
            </a:r>
            <a:endParaRPr lang="en-IN" sz="3200" dirty="0"/>
          </a:p>
        </p:txBody>
      </p:sp>
      <p:pic>
        <p:nvPicPr>
          <p:cNvPr id="21" name="Picture 20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5AAF1436-6003-408D-5F2F-279B3B0085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7268" y="334467"/>
            <a:ext cx="1184637" cy="118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81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F2C1A3-9B7C-CCC5-1F7D-B00625B7D7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FCA58D5-D093-8006-DBC8-3E1D055279F0}"/>
              </a:ext>
            </a:extLst>
          </p:cNvPr>
          <p:cNvGrpSpPr/>
          <p:nvPr/>
        </p:nvGrpSpPr>
        <p:grpSpPr>
          <a:xfrm>
            <a:off x="4430773" y="248412"/>
            <a:ext cx="2133075" cy="2093976"/>
            <a:chOff x="4487923" y="2382012"/>
            <a:chExt cx="2133075" cy="209397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2F6761D-A080-EDBA-4B38-D839015C761B}"/>
                </a:ext>
              </a:extLst>
            </p:cNvPr>
            <p:cNvSpPr/>
            <p:nvPr/>
          </p:nvSpPr>
          <p:spPr>
            <a:xfrm>
              <a:off x="4487923" y="2382012"/>
              <a:ext cx="2133075" cy="2093976"/>
            </a:xfrm>
            <a:prstGeom prst="roundRect">
              <a:avLst/>
            </a:prstGeom>
            <a:solidFill>
              <a:srgbClr val="6400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3535AA6-1846-523E-9FBC-9834D7855727}"/>
                </a:ext>
              </a:extLst>
            </p:cNvPr>
            <p:cNvSpPr txBox="1"/>
            <p:nvPr/>
          </p:nvSpPr>
          <p:spPr>
            <a:xfrm>
              <a:off x="4658142" y="3596624"/>
              <a:ext cx="179263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Key authenticity isn’t guaranteed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FD209FF-4FA6-35F4-207D-D045873BC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860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96E205C-D1FB-3E3E-E079-B85B1AC5698C}"/>
              </a:ext>
            </a:extLst>
          </p:cNvPr>
          <p:cNvGrpSpPr/>
          <p:nvPr/>
        </p:nvGrpSpPr>
        <p:grpSpPr>
          <a:xfrm>
            <a:off x="6678" y="0"/>
            <a:ext cx="4224528" cy="6858000"/>
            <a:chOff x="-15081" y="-1"/>
            <a:chExt cx="4078224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FB68E90-4409-45CB-654A-BC56FA28B4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081" y="-1"/>
              <a:ext cx="4078224" cy="6858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F0774D2-A8F6-0EAB-4E2B-6B8E1B114D8F}"/>
                </a:ext>
              </a:extLst>
            </p:cNvPr>
            <p:cNvSpPr txBox="1"/>
            <p:nvPr/>
          </p:nvSpPr>
          <p:spPr>
            <a:xfrm>
              <a:off x="123335" y="2767279"/>
              <a:ext cx="3410292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4000" b="1" i="0" dirty="0">
                  <a:solidFill>
                    <a:srgbClr val="FFFFFF"/>
                  </a:solidFill>
                  <a:effectLst/>
                  <a:latin typeface="Quicksand"/>
                </a:rPr>
                <a:t>But E2EE Has a </a:t>
              </a:r>
            </a:p>
            <a:p>
              <a:pPr algn="r"/>
              <a:r>
                <a:rPr lang="en-US" sz="4000" b="1" i="0" dirty="0">
                  <a:solidFill>
                    <a:srgbClr val="FFFFFF"/>
                  </a:solidFill>
                  <a:effectLst/>
                  <a:latin typeface="Quicksand"/>
                </a:rPr>
                <a:t>Problem...</a:t>
              </a:r>
              <a:endParaRPr lang="en-IN" sz="40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916772F-3AED-1C7F-FD3C-70AC2DA965CE}"/>
              </a:ext>
            </a:extLst>
          </p:cNvPr>
          <p:cNvGrpSpPr/>
          <p:nvPr/>
        </p:nvGrpSpPr>
        <p:grpSpPr>
          <a:xfrm>
            <a:off x="6894258" y="277536"/>
            <a:ext cx="2133075" cy="2093976"/>
            <a:chOff x="7028436" y="2382012"/>
            <a:chExt cx="2133075" cy="209397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4888443-6118-D855-114B-65713B29FD22}"/>
                </a:ext>
              </a:extLst>
            </p:cNvPr>
            <p:cNvSpPr/>
            <p:nvPr/>
          </p:nvSpPr>
          <p:spPr>
            <a:xfrm>
              <a:off x="7028436" y="2382012"/>
              <a:ext cx="2133075" cy="2093976"/>
            </a:xfrm>
            <a:prstGeom prst="roundRect">
              <a:avLst/>
            </a:prstGeom>
            <a:solidFill>
              <a:srgbClr val="084BE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3670526-350F-55EE-73AE-853976076E24}"/>
                </a:ext>
              </a:extLst>
            </p:cNvPr>
            <p:cNvSpPr txBox="1"/>
            <p:nvPr/>
          </p:nvSpPr>
          <p:spPr>
            <a:xfrm>
              <a:off x="7038780" y="3458124"/>
              <a:ext cx="208635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i="0" dirty="0">
                  <a:solidFill>
                    <a:srgbClr val="FFFFFF"/>
                  </a:solidFill>
                  <a:effectLst/>
                </a:rPr>
                <a:t>You still trust the server to give you the right key</a:t>
              </a:r>
              <a:endParaRPr lang="en-IN" dirty="0">
                <a:solidFill>
                  <a:schemeClr val="bg1"/>
                </a:solidFill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2625C7-5953-734E-7D3C-F834AF1C9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6441" y="2501060"/>
              <a:ext cx="957064" cy="957064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10B43F8-FF41-A2D3-C845-635EDF6FF41E}"/>
              </a:ext>
            </a:extLst>
          </p:cNvPr>
          <p:cNvGrpSpPr/>
          <p:nvPr/>
        </p:nvGrpSpPr>
        <p:grpSpPr>
          <a:xfrm>
            <a:off x="9517816" y="306660"/>
            <a:ext cx="2086356" cy="2093976"/>
            <a:chOff x="9568949" y="2382012"/>
            <a:chExt cx="2086356" cy="2093976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365F3951-DA37-DC2B-FBAE-908C2BD38401}"/>
                </a:ext>
              </a:extLst>
            </p:cNvPr>
            <p:cNvSpPr/>
            <p:nvPr/>
          </p:nvSpPr>
          <p:spPr>
            <a:xfrm>
              <a:off x="9568949" y="2382012"/>
              <a:ext cx="2086356" cy="2093976"/>
            </a:xfrm>
            <a:prstGeom prst="roundRect">
              <a:avLst/>
            </a:prstGeom>
            <a:solidFill>
              <a:srgbClr val="0C328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4A521C-1379-FA10-25FA-FFB081D73EF4}"/>
                </a:ext>
              </a:extLst>
            </p:cNvPr>
            <p:cNvSpPr txBox="1"/>
            <p:nvPr/>
          </p:nvSpPr>
          <p:spPr>
            <a:xfrm>
              <a:off x="9702797" y="3458124"/>
              <a:ext cx="181584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i="0" dirty="0">
                  <a:solidFill>
                    <a:srgbClr val="FFFFFF"/>
                  </a:solidFill>
                  <a:effectLst/>
                </a:rPr>
                <a:t>MITM attack possible during key delivery</a:t>
              </a:r>
              <a:endParaRPr lang="en-IN" dirty="0">
                <a:solidFill>
                  <a:schemeClr val="bg1"/>
                </a:solidFill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190D862-C6B9-7818-607E-A87640C26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36367" y="2530184"/>
              <a:ext cx="898816" cy="898816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84AD058-D9DF-2DB0-6CA3-0B549704F702}"/>
              </a:ext>
            </a:extLst>
          </p:cNvPr>
          <p:cNvGrpSpPr/>
          <p:nvPr/>
        </p:nvGrpSpPr>
        <p:grpSpPr>
          <a:xfrm>
            <a:off x="0" y="0"/>
            <a:ext cx="12289536" cy="6858000"/>
            <a:chOff x="0" y="0"/>
            <a:chExt cx="12289536" cy="68580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8C6A527-2B1C-5AB7-2C42-197D7AB3C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289536" cy="6858000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456D766-AD71-AA8E-57BB-A3804EFAB505}"/>
                </a:ext>
              </a:extLst>
            </p:cNvPr>
            <p:cNvSpPr/>
            <p:nvPr/>
          </p:nvSpPr>
          <p:spPr>
            <a:xfrm>
              <a:off x="0" y="0"/>
              <a:ext cx="12289536" cy="6858000"/>
            </a:xfrm>
            <a:prstGeom prst="rect">
              <a:avLst/>
            </a:prstGeom>
            <a:gradFill>
              <a:gsLst>
                <a:gs pos="0">
                  <a:srgbClr val="052C87"/>
                </a:gs>
                <a:gs pos="100000">
                  <a:schemeClr val="accent1">
                    <a:alpha val="0"/>
                    <a:lumMod val="72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32E8AEB-1341-67A2-1306-CF4304B64687}"/>
              </a:ext>
            </a:extLst>
          </p:cNvPr>
          <p:cNvSpPr txBox="1"/>
          <p:nvPr/>
        </p:nvSpPr>
        <p:spPr>
          <a:xfrm>
            <a:off x="5151120" y="286631"/>
            <a:ext cx="75742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solidFill>
                  <a:srgbClr val="FAFAFA"/>
                </a:solidFill>
                <a:effectLst/>
                <a:latin typeface="Quicksand"/>
              </a:rPr>
              <a:t>Future Aspects</a:t>
            </a:r>
            <a:endParaRPr lang="en-IN" sz="320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BD17F62-2336-2009-B3F3-4DB64DF64AEF}"/>
              </a:ext>
            </a:extLst>
          </p:cNvPr>
          <p:cNvGrpSpPr/>
          <p:nvPr/>
        </p:nvGrpSpPr>
        <p:grpSpPr>
          <a:xfrm>
            <a:off x="12316340" y="4541520"/>
            <a:ext cx="7868454" cy="2449651"/>
            <a:chOff x="4237884" y="4358640"/>
            <a:chExt cx="7868454" cy="244965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388C2BB-3B0D-7B46-EB5A-DA5BEB044B01}"/>
                </a:ext>
              </a:extLst>
            </p:cNvPr>
            <p:cNvSpPr txBox="1"/>
            <p:nvPr/>
          </p:nvSpPr>
          <p:spPr>
            <a:xfrm>
              <a:off x="4237884" y="4358640"/>
              <a:ext cx="781695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1F1F2"/>
                  </a:solidFill>
                  <a:effectLst/>
                  <a:uLnTx/>
                  <a:uFillTx/>
                  <a:latin typeface="IBM Plex Sans" panose="020B0503050203000203" pitchFamily="34" charset="0"/>
                  <a:ea typeface="+mn-ea"/>
                  <a:cs typeface="+mn-cs"/>
                </a:rPr>
                <a:t>What CONIKS introduced (verifiable key directories) </a:t>
              </a:r>
            </a:p>
            <a:p>
              <a:pPr algn="r"/>
              <a:endParaRPr lang="en-US" sz="1800" b="0" i="0" dirty="0">
                <a:solidFill>
                  <a:srgbClr val="F1F1F2"/>
                </a:solidFill>
                <a:effectLst/>
                <a:latin typeface="IBM Plex Sans" panose="020B0503050203000203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1CE1A6D-F189-84C6-B790-A087F9EB3A2D}"/>
                </a:ext>
              </a:extLst>
            </p:cNvPr>
            <p:cNvSpPr txBox="1"/>
            <p:nvPr/>
          </p:nvSpPr>
          <p:spPr>
            <a:xfrm>
              <a:off x="4244562" y="4811758"/>
              <a:ext cx="78169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1F1F2"/>
                  </a:solidFill>
                  <a:effectLst/>
                  <a:uLnTx/>
                  <a:uFillTx/>
                  <a:latin typeface="IBM Plex Sans" panose="020B0503050203000203" pitchFamily="34" charset="0"/>
                  <a:ea typeface="+mn-ea"/>
                  <a:cs typeface="+mn-cs"/>
                </a:rPr>
                <a:t>Merkle trees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B8B2E1-1AA3-98F4-CAE6-CF5F6D551E86}"/>
                </a:ext>
              </a:extLst>
            </p:cNvPr>
            <p:cNvSpPr txBox="1"/>
            <p:nvPr/>
          </p:nvSpPr>
          <p:spPr>
            <a:xfrm>
              <a:off x="4257918" y="5205286"/>
              <a:ext cx="78169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0" i="0">
                  <a:solidFill>
                    <a:srgbClr val="F1F1F2"/>
                  </a:solidFill>
                  <a:effectLst/>
                  <a:latin typeface="IBM Plex Sans" panose="020B0503050203000203" pitchFamily="34" charset="0"/>
                </a:rPr>
                <a:t>- Epochs </a:t>
              </a:r>
              <a:endParaRPr lang="en-US" sz="2400" b="0" i="0" dirty="0">
                <a:solidFill>
                  <a:srgbClr val="F1F1F2"/>
                </a:solidFill>
                <a:effectLst/>
                <a:latin typeface="IBM Plex Sans" panose="020B0503050203000203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FF49E23-A328-5426-D7DD-7E09C4BD7781}"/>
                </a:ext>
              </a:extLst>
            </p:cNvPr>
            <p:cNvSpPr txBox="1"/>
            <p:nvPr/>
          </p:nvSpPr>
          <p:spPr>
            <a:xfrm>
              <a:off x="4271274" y="5614984"/>
              <a:ext cx="78169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0" i="0">
                  <a:solidFill>
                    <a:srgbClr val="F1F1F2"/>
                  </a:solidFill>
                  <a:effectLst/>
                  <a:latin typeface="IBM Plex Sans" panose="020B0503050203000203" pitchFamily="34" charset="0"/>
                </a:rPr>
                <a:t>-  Consistency checks. </a:t>
              </a:r>
            </a:p>
            <a:p>
              <a:pPr algn="r"/>
              <a:r>
                <a:rPr lang="en-US" sz="2400" b="0" i="0">
                  <a:solidFill>
                    <a:srgbClr val="F1F1F2"/>
                  </a:solidFill>
                  <a:effectLst/>
                  <a:latin typeface="IBM Plex Sans" panose="020B0503050203000203" pitchFamily="34" charset="0"/>
                </a:rPr>
                <a:t> </a:t>
              </a:r>
              <a:endParaRPr lang="en-US" sz="2400" b="0" i="0" dirty="0">
                <a:solidFill>
                  <a:srgbClr val="F1F1F2"/>
                </a:solidFill>
                <a:effectLst/>
                <a:latin typeface="IBM Plex Sans" panose="020B0503050203000203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4B04621-4C27-E25A-2916-66873AC7085C}"/>
                </a:ext>
              </a:extLst>
            </p:cNvPr>
            <p:cNvSpPr txBox="1"/>
            <p:nvPr/>
          </p:nvSpPr>
          <p:spPr>
            <a:xfrm>
              <a:off x="4289382" y="5977294"/>
              <a:ext cx="78169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0" i="0" dirty="0">
                  <a:solidFill>
                    <a:srgbClr val="F1F1F2"/>
                  </a:solidFill>
                  <a:effectLst/>
                  <a:latin typeface="IBM Plex Sans" panose="020B0503050203000203" pitchFamily="34" charset="0"/>
                </a:rPr>
                <a:t>But… clients must be online &amp; no privacy for lookups</a:t>
              </a:r>
              <a:endParaRPr lang="en-IN" sz="2400" dirty="0"/>
            </a:p>
            <a:p>
              <a:pPr algn="r"/>
              <a:r>
                <a:rPr lang="en-US" sz="2400" b="0" i="0" dirty="0">
                  <a:solidFill>
                    <a:srgbClr val="F1F1F2"/>
                  </a:solidFill>
                  <a:effectLst/>
                  <a:latin typeface="IBM Plex Sans" panose="020B0503050203000203" pitchFamily="34" charset="0"/>
                </a:rPr>
                <a:t> 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ADAFA42-56F2-0646-D409-002F47E12230}"/>
              </a:ext>
            </a:extLst>
          </p:cNvPr>
          <p:cNvSpPr txBox="1"/>
          <p:nvPr/>
        </p:nvSpPr>
        <p:spPr>
          <a:xfrm>
            <a:off x="1402080" y="1615440"/>
            <a:ext cx="90119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4000" dirty="0">
                <a:solidFill>
                  <a:schemeClr val="bg1"/>
                </a:solidFill>
              </a:rPr>
              <a:t>Mobile App with pop up notifications</a:t>
            </a:r>
          </a:p>
          <a:p>
            <a:pPr marL="285750" indent="-285750">
              <a:buFontTx/>
              <a:buChar char="-"/>
            </a:pPr>
            <a:endParaRPr lang="en-GB" sz="40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GB" sz="4000" dirty="0">
                <a:solidFill>
                  <a:schemeClr val="bg1"/>
                </a:solidFill>
              </a:rPr>
              <a:t> Matching people based on interests</a:t>
            </a:r>
          </a:p>
        </p:txBody>
      </p:sp>
    </p:spTree>
    <p:extLst>
      <p:ext uri="{BB962C8B-B14F-4D97-AF65-F5344CB8AC3E}">
        <p14:creationId xmlns:p14="http://schemas.microsoft.com/office/powerpoint/2010/main" val="1154709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253F685-D1D5-C3B3-8172-6397DD50BDC0}"/>
              </a:ext>
            </a:extLst>
          </p:cNvPr>
          <p:cNvGrpSpPr/>
          <p:nvPr/>
        </p:nvGrpSpPr>
        <p:grpSpPr>
          <a:xfrm>
            <a:off x="0" y="0"/>
            <a:ext cx="12289536" cy="6858000"/>
            <a:chOff x="0" y="0"/>
            <a:chExt cx="12289536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E87C33F-4FC9-5BF0-F5C6-A0349C9599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289536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BA98138-98C1-BDC9-96CB-F4548FBE3251}"/>
                </a:ext>
              </a:extLst>
            </p:cNvPr>
            <p:cNvSpPr/>
            <p:nvPr/>
          </p:nvSpPr>
          <p:spPr>
            <a:xfrm>
              <a:off x="0" y="0"/>
              <a:ext cx="12289536" cy="6858000"/>
            </a:xfrm>
            <a:prstGeom prst="rect">
              <a:avLst/>
            </a:prstGeom>
            <a:gradFill>
              <a:gsLst>
                <a:gs pos="0">
                  <a:srgbClr val="052C87"/>
                </a:gs>
                <a:gs pos="100000">
                  <a:schemeClr val="accent1">
                    <a:alpha val="0"/>
                    <a:lumMod val="72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B5EF63B-D7D2-83E1-4F8D-D53CF8CB0DC9}"/>
              </a:ext>
            </a:extLst>
          </p:cNvPr>
          <p:cNvSpPr txBox="1"/>
          <p:nvPr/>
        </p:nvSpPr>
        <p:spPr>
          <a:xfrm>
            <a:off x="3093720" y="1737360"/>
            <a:ext cx="67360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9600" dirty="0">
                <a:solidFill>
                  <a:schemeClr val="bg1"/>
                </a:solidFill>
              </a:rPr>
              <a:t>THANKS!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754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230C54E1-C7A1-9F31-E5B3-43F3FDF04895}"/>
              </a:ext>
            </a:extLst>
          </p:cNvPr>
          <p:cNvGrpSpPr/>
          <p:nvPr/>
        </p:nvGrpSpPr>
        <p:grpSpPr>
          <a:xfrm>
            <a:off x="-5289934" y="-3108"/>
            <a:ext cx="4138100" cy="6858000"/>
            <a:chOff x="-10009698" y="0"/>
            <a:chExt cx="4138100" cy="685800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55211D48-B0D8-DF9F-CAB6-E1A77ED11C9C}"/>
                </a:ext>
              </a:extLst>
            </p:cNvPr>
            <p:cNvGrpSpPr/>
            <p:nvPr/>
          </p:nvGrpSpPr>
          <p:grpSpPr>
            <a:xfrm>
              <a:off x="-10009698" y="0"/>
              <a:ext cx="4138100" cy="6858000"/>
              <a:chOff x="8089900" y="0"/>
              <a:chExt cx="4138100" cy="6858000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314FA91F-F6D5-795F-F5C5-1225DB74839E}"/>
                  </a:ext>
                </a:extLst>
              </p:cNvPr>
              <p:cNvSpPr/>
              <p:nvPr/>
            </p:nvSpPr>
            <p:spPr>
              <a:xfrm>
                <a:off x="8089900" y="0"/>
                <a:ext cx="4102102" cy="6858000"/>
              </a:xfrm>
              <a:prstGeom prst="rect">
                <a:avLst/>
              </a:prstGeom>
              <a:solidFill>
                <a:srgbClr val="D56D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8C31AB0-603B-D177-0E42-F537D417C912}"/>
                  </a:ext>
                </a:extLst>
              </p:cNvPr>
              <p:cNvSpPr txBox="1"/>
              <p:nvPr/>
            </p:nvSpPr>
            <p:spPr>
              <a:xfrm>
                <a:off x="9845915" y="94027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u="sng" dirty="0"/>
                  <a:t>3.</a:t>
                </a:r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3CF60B8-3CF2-0182-1F7A-FF14E4E37BDC}"/>
                </a:ext>
              </a:extLst>
            </p:cNvPr>
            <p:cNvSpPr txBox="1"/>
            <p:nvPr/>
          </p:nvSpPr>
          <p:spPr>
            <a:xfrm>
              <a:off x="-9850708" y="1711036"/>
              <a:ext cx="3565093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/>
                  </a:solidFill>
                </a:rPr>
                <a:t>No way to verify message authenticity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3A5F4B27-F586-5FAF-6557-98BD739419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86621" y="1518957"/>
            <a:ext cx="6534150" cy="36766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39F3BE-672F-6D04-4AB6-EBE8D2099A44}"/>
              </a:ext>
            </a:extLst>
          </p:cNvPr>
          <p:cNvSpPr txBox="1"/>
          <p:nvPr/>
        </p:nvSpPr>
        <p:spPr>
          <a:xfrm>
            <a:off x="5600700" y="202913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GB" sz="3200" dirty="0"/>
              <a:t>Every Step </a:t>
            </a:r>
            <a:r>
              <a:rPr lang="en-GB" sz="3200"/>
              <a:t>in Munich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F6BD63-E577-CD3C-00CA-630767DE62A4}"/>
              </a:ext>
            </a:extLst>
          </p:cNvPr>
          <p:cNvSpPr txBox="1"/>
          <p:nvPr/>
        </p:nvSpPr>
        <p:spPr>
          <a:xfrm>
            <a:off x="-4013200" y="-58477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Client ↔ Server ↔ Client model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D506CF-2E59-816A-12FD-167A70854622}"/>
              </a:ext>
            </a:extLst>
          </p:cNvPr>
          <p:cNvGrpSpPr/>
          <p:nvPr/>
        </p:nvGrpSpPr>
        <p:grpSpPr>
          <a:xfrm rot="10800000">
            <a:off x="3515106" y="4364045"/>
            <a:ext cx="5161788" cy="4981694"/>
            <a:chOff x="3515106" y="4364045"/>
            <a:chExt cx="5161788" cy="4981694"/>
          </a:xfrm>
        </p:grpSpPr>
        <p:sp>
          <p:nvSpPr>
            <p:cNvPr id="10" name="Partial Circle 9">
              <a:extLst>
                <a:ext uri="{FF2B5EF4-FFF2-40B4-BE49-F238E27FC236}">
                  <a16:creationId xmlns:a16="http://schemas.microsoft.com/office/drawing/2014/main" id="{847B80AA-AB56-E90A-4C8B-4F1A4BC9782D}"/>
                </a:ext>
              </a:extLst>
            </p:cNvPr>
            <p:cNvSpPr/>
            <p:nvPr/>
          </p:nvSpPr>
          <p:spPr>
            <a:xfrm>
              <a:off x="3515106" y="4364045"/>
              <a:ext cx="5161788" cy="4981694"/>
            </a:xfrm>
            <a:prstGeom prst="pie">
              <a:avLst>
                <a:gd name="adj1" fmla="val 10800000"/>
                <a:gd name="adj2" fmla="val 21596810"/>
              </a:avLst>
            </a:prstGeom>
            <a:solidFill>
              <a:srgbClr val="C500F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263F75-73EB-FCC3-66FB-46DE4701C2B5}"/>
                </a:ext>
              </a:extLst>
            </p:cNvPr>
            <p:cNvSpPr txBox="1"/>
            <p:nvPr/>
          </p:nvSpPr>
          <p:spPr>
            <a:xfrm>
              <a:off x="7400544" y="533139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3</a:t>
              </a:r>
              <a:endParaRPr lang="en-IN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60D9347-06EF-F9D9-3F63-B1567B8D4209}"/>
              </a:ext>
            </a:extLst>
          </p:cNvPr>
          <p:cNvGrpSpPr/>
          <p:nvPr/>
        </p:nvGrpSpPr>
        <p:grpSpPr>
          <a:xfrm rot="10800000">
            <a:off x="3433572" y="4151376"/>
            <a:ext cx="5324856" cy="5413248"/>
            <a:chOff x="3433572" y="4151376"/>
            <a:chExt cx="5324856" cy="5413248"/>
          </a:xfrm>
        </p:grpSpPr>
        <p:sp>
          <p:nvSpPr>
            <p:cNvPr id="13" name="Partial Circle 12">
              <a:extLst>
                <a:ext uri="{FF2B5EF4-FFF2-40B4-BE49-F238E27FC236}">
                  <a16:creationId xmlns:a16="http://schemas.microsoft.com/office/drawing/2014/main" id="{E6F23114-4245-DA0C-2A19-1B6021C913DA}"/>
                </a:ext>
              </a:extLst>
            </p:cNvPr>
            <p:cNvSpPr/>
            <p:nvPr/>
          </p:nvSpPr>
          <p:spPr>
            <a:xfrm>
              <a:off x="3433572" y="4151376"/>
              <a:ext cx="5324856" cy="5413248"/>
            </a:xfrm>
            <a:prstGeom prst="pie">
              <a:avLst>
                <a:gd name="adj1" fmla="val 10800000"/>
                <a:gd name="adj2" fmla="val 18376538"/>
              </a:avLst>
            </a:prstGeom>
            <a:solidFill>
              <a:srgbClr val="9E00DB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587ACC-7A05-B7A2-915A-1CD93E188298}"/>
                </a:ext>
              </a:extLst>
            </p:cNvPr>
            <p:cNvSpPr txBox="1"/>
            <p:nvPr/>
          </p:nvSpPr>
          <p:spPr>
            <a:xfrm>
              <a:off x="5739384" y="457741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2</a:t>
              </a:r>
              <a:endParaRPr lang="en-IN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703CB7A-BC3A-9E59-4CA9-FCA28F1E422C}"/>
              </a:ext>
            </a:extLst>
          </p:cNvPr>
          <p:cNvGrpSpPr/>
          <p:nvPr/>
        </p:nvGrpSpPr>
        <p:grpSpPr>
          <a:xfrm rot="10969292">
            <a:off x="3270503" y="4032504"/>
            <a:ext cx="5650992" cy="5650992"/>
            <a:chOff x="3270504" y="4029396"/>
            <a:chExt cx="5650992" cy="5650992"/>
          </a:xfrm>
        </p:grpSpPr>
        <p:sp>
          <p:nvSpPr>
            <p:cNvPr id="16" name="Partial Circle 15">
              <a:extLst>
                <a:ext uri="{FF2B5EF4-FFF2-40B4-BE49-F238E27FC236}">
                  <a16:creationId xmlns:a16="http://schemas.microsoft.com/office/drawing/2014/main" id="{DA7FCDA8-C602-D423-9B61-8F8EBE2AF133}"/>
                </a:ext>
              </a:extLst>
            </p:cNvPr>
            <p:cNvSpPr/>
            <p:nvPr/>
          </p:nvSpPr>
          <p:spPr>
            <a:xfrm>
              <a:off x="3270504" y="4029396"/>
              <a:ext cx="5650992" cy="5650992"/>
            </a:xfrm>
            <a:prstGeom prst="pie">
              <a:avLst>
                <a:gd name="adj1" fmla="val 10755644"/>
                <a:gd name="adj2" fmla="val 14370158"/>
              </a:avLst>
            </a:prstGeom>
            <a:solidFill>
              <a:srgbClr val="7E10B0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9D273DA-9441-51F4-653E-3A49DC1F8334}"/>
                </a:ext>
              </a:extLst>
            </p:cNvPr>
            <p:cNvSpPr txBox="1"/>
            <p:nvPr/>
          </p:nvSpPr>
          <p:spPr>
            <a:xfrm>
              <a:off x="4078224" y="5440680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1</a:t>
              </a:r>
              <a:endParaRPr lang="en-IN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9648371-46B5-5569-82EF-D24497576B89}"/>
              </a:ext>
            </a:extLst>
          </p:cNvPr>
          <p:cNvGrpSpPr/>
          <p:nvPr/>
        </p:nvGrpSpPr>
        <p:grpSpPr>
          <a:xfrm>
            <a:off x="0" y="-3108"/>
            <a:ext cx="4667373" cy="6858000"/>
            <a:chOff x="0" y="0"/>
            <a:chExt cx="4667373" cy="6858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96600EF-A4A5-6512-63E7-EB8AD72DAD5D}"/>
                </a:ext>
              </a:extLst>
            </p:cNvPr>
            <p:cNvGrpSpPr/>
            <p:nvPr/>
          </p:nvGrpSpPr>
          <p:grpSpPr>
            <a:xfrm>
              <a:off x="0" y="0"/>
              <a:ext cx="4667373" cy="6858000"/>
              <a:chOff x="0" y="0"/>
              <a:chExt cx="4667373" cy="685800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2F2CD9F2-E6B3-328E-051D-DB48A279BC4A}"/>
                  </a:ext>
                </a:extLst>
              </p:cNvPr>
              <p:cNvSpPr/>
              <p:nvPr/>
            </p:nvSpPr>
            <p:spPr>
              <a:xfrm>
                <a:off x="0" y="0"/>
                <a:ext cx="4130038" cy="6858000"/>
              </a:xfrm>
              <a:prstGeom prst="rect">
                <a:avLst/>
              </a:prstGeom>
              <a:solidFill>
                <a:srgbClr val="9513C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7" name="Isosceles Triangle 26">
                <a:extLst>
                  <a:ext uri="{FF2B5EF4-FFF2-40B4-BE49-F238E27FC236}">
                    <a16:creationId xmlns:a16="http://schemas.microsoft.com/office/drawing/2014/main" id="{7FFC2AC7-7A71-3D9D-05A0-1095BD57D2A3}"/>
                  </a:ext>
                </a:extLst>
              </p:cNvPr>
              <p:cNvSpPr/>
              <p:nvPr/>
            </p:nvSpPr>
            <p:spPr>
              <a:xfrm rot="5400000">
                <a:off x="4020498" y="351984"/>
                <a:ext cx="760858" cy="532893"/>
              </a:xfrm>
              <a:prstGeom prst="triangle">
                <a:avLst>
                  <a:gd name="adj" fmla="val 0"/>
                </a:avLst>
              </a:prstGeom>
              <a:solidFill>
                <a:srgbClr val="560B7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6B5FB5A-0C31-5F70-FA72-3CC2DCED7631}"/>
                </a:ext>
              </a:extLst>
            </p:cNvPr>
            <p:cNvSpPr txBox="1"/>
            <p:nvPr/>
          </p:nvSpPr>
          <p:spPr>
            <a:xfrm>
              <a:off x="1664199" y="157147"/>
              <a:ext cx="238208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u="sng" dirty="0"/>
                <a:t>1.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8D03BD2-DC4F-2FF0-5229-6A8597B39A45}"/>
              </a:ext>
            </a:extLst>
          </p:cNvPr>
          <p:cNvSpPr txBox="1"/>
          <p:nvPr/>
        </p:nvSpPr>
        <p:spPr>
          <a:xfrm>
            <a:off x="901446" y="-1342478"/>
            <a:ext cx="111023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A1222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Man-in-the-middle (MITM) risk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DE6E51-E205-C838-CA50-804F1EDAE9E3}"/>
              </a:ext>
            </a:extLst>
          </p:cNvPr>
          <p:cNvSpPr txBox="1"/>
          <p:nvPr/>
        </p:nvSpPr>
        <p:spPr>
          <a:xfrm>
            <a:off x="252470" y="1656177"/>
            <a:ext cx="32273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What is Winter Depression?? We PARTYYY!!!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D9B45B8-A0C7-D782-8610-977CDAA7DFB7}"/>
              </a:ext>
            </a:extLst>
          </p:cNvPr>
          <p:cNvGrpSpPr/>
          <p:nvPr/>
        </p:nvGrpSpPr>
        <p:grpSpPr>
          <a:xfrm>
            <a:off x="-5690152" y="0"/>
            <a:ext cx="4641153" cy="6858000"/>
            <a:chOff x="-5690152" y="0"/>
            <a:chExt cx="4641153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A8AF2BE-7693-07DB-D7FB-8BD04DBE90AC}"/>
                </a:ext>
              </a:extLst>
            </p:cNvPr>
            <p:cNvGrpSpPr/>
            <p:nvPr/>
          </p:nvGrpSpPr>
          <p:grpSpPr>
            <a:xfrm>
              <a:off x="-5690152" y="0"/>
              <a:ext cx="4641153" cy="6858000"/>
              <a:chOff x="4052442" y="0"/>
              <a:chExt cx="4641153" cy="6858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86841A2-C669-31A6-BBEE-3B11AB896819}"/>
                  </a:ext>
                </a:extLst>
              </p:cNvPr>
              <p:cNvGrpSpPr/>
              <p:nvPr/>
            </p:nvGrpSpPr>
            <p:grpSpPr>
              <a:xfrm>
                <a:off x="4052442" y="0"/>
                <a:ext cx="4641153" cy="6858000"/>
                <a:chOff x="4052442" y="0"/>
                <a:chExt cx="4641153" cy="6858000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E5EED696-4DD8-9878-E609-F4A50C3C1D76}"/>
                    </a:ext>
                  </a:extLst>
                </p:cNvPr>
                <p:cNvSpPr/>
                <p:nvPr/>
              </p:nvSpPr>
              <p:spPr>
                <a:xfrm>
                  <a:off x="4052442" y="0"/>
                  <a:ext cx="4102102" cy="6858000"/>
                </a:xfrm>
                <a:prstGeom prst="rect">
                  <a:avLst/>
                </a:prstGeom>
                <a:solidFill>
                  <a:srgbClr val="B333ED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2" name="Isosceles Triangle 21">
                  <a:extLst>
                    <a:ext uri="{FF2B5EF4-FFF2-40B4-BE49-F238E27FC236}">
                      <a16:creationId xmlns:a16="http://schemas.microsoft.com/office/drawing/2014/main" id="{183A4110-EC61-5CAE-56C3-EA2897794E4D}"/>
                    </a:ext>
                  </a:extLst>
                </p:cNvPr>
                <p:cNvSpPr/>
                <p:nvPr/>
              </p:nvSpPr>
              <p:spPr>
                <a:xfrm rot="5400000">
                  <a:off x="8046720" y="335413"/>
                  <a:ext cx="760858" cy="532893"/>
                </a:xfrm>
                <a:prstGeom prst="triangle">
                  <a:avLst>
                    <a:gd name="adj" fmla="val 0"/>
                  </a:avLst>
                </a:prstGeom>
                <a:solidFill>
                  <a:srgbClr val="560B77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E9DB79D-CDF7-99A2-CD60-888C388B0B47}"/>
                  </a:ext>
                </a:extLst>
              </p:cNvPr>
              <p:cNvSpPr txBox="1"/>
              <p:nvPr/>
            </p:nvSpPr>
            <p:spPr>
              <a:xfrm>
                <a:off x="5546408" y="110598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u="sng" dirty="0"/>
                  <a:t>2.</a:t>
                </a: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1F83F6B-BBCD-A7F5-3D7B-275FABD36803}"/>
                </a:ext>
              </a:extLst>
            </p:cNvPr>
            <p:cNvSpPr txBox="1"/>
            <p:nvPr/>
          </p:nvSpPr>
          <p:spPr>
            <a:xfrm>
              <a:off x="-5215263" y="1711036"/>
              <a:ext cx="3152324" cy="20621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/>
                  </a:solidFill>
                </a:rPr>
                <a:t>Messages were often stored unencrypted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Picture 1" descr="A person with blonde hair and a pink text overlay&#10;&#10;AI-generated content may be incorrect.">
            <a:extLst>
              <a:ext uri="{FF2B5EF4-FFF2-40B4-BE49-F238E27FC236}">
                <a16:creationId xmlns:a16="http://schemas.microsoft.com/office/drawing/2014/main" id="{7B962453-FDF4-9A59-DD00-F8A39F489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032" y="974231"/>
            <a:ext cx="3626409" cy="208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046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01D73-242B-6A7C-C306-5F29F7082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7E102222-210C-4BD0-671E-0372AF3E2174}"/>
              </a:ext>
            </a:extLst>
          </p:cNvPr>
          <p:cNvGrpSpPr/>
          <p:nvPr/>
        </p:nvGrpSpPr>
        <p:grpSpPr>
          <a:xfrm>
            <a:off x="-10009698" y="0"/>
            <a:ext cx="4138100" cy="6858000"/>
            <a:chOff x="-10009698" y="0"/>
            <a:chExt cx="4138100" cy="685800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45AAF4F-1C9D-5972-46E5-43F6FF7C530A}"/>
                </a:ext>
              </a:extLst>
            </p:cNvPr>
            <p:cNvGrpSpPr/>
            <p:nvPr/>
          </p:nvGrpSpPr>
          <p:grpSpPr>
            <a:xfrm>
              <a:off x="-10009698" y="0"/>
              <a:ext cx="4138100" cy="6858000"/>
              <a:chOff x="8089900" y="0"/>
              <a:chExt cx="4138100" cy="685800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9ADCBC1-1BCA-0C8B-A1DE-4C67E9237FEA}"/>
                  </a:ext>
                </a:extLst>
              </p:cNvPr>
              <p:cNvSpPr/>
              <p:nvPr/>
            </p:nvSpPr>
            <p:spPr>
              <a:xfrm>
                <a:off x="8089900" y="0"/>
                <a:ext cx="4102102" cy="6858000"/>
              </a:xfrm>
              <a:prstGeom prst="rect">
                <a:avLst/>
              </a:prstGeom>
              <a:solidFill>
                <a:srgbClr val="D56D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2A3448D-66CF-D409-EC78-2D2684228CB9}"/>
                  </a:ext>
                </a:extLst>
              </p:cNvPr>
              <p:cNvSpPr txBox="1"/>
              <p:nvPr/>
            </p:nvSpPr>
            <p:spPr>
              <a:xfrm>
                <a:off x="9845915" y="94027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u="sng" dirty="0"/>
                  <a:t>3.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51E7EC1-0EAF-B977-DD8F-2E5688FBB26A}"/>
                </a:ext>
              </a:extLst>
            </p:cNvPr>
            <p:cNvSpPr txBox="1"/>
            <p:nvPr/>
          </p:nvSpPr>
          <p:spPr>
            <a:xfrm>
              <a:off x="-9850708" y="1711036"/>
              <a:ext cx="356509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/>
                  </a:solidFill>
                </a:rPr>
                <a:t>Lonely??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33CB0FF-0705-01C1-2A55-B6DC9EC5E0CB}"/>
              </a:ext>
            </a:extLst>
          </p:cNvPr>
          <p:cNvGrpSpPr/>
          <p:nvPr/>
        </p:nvGrpSpPr>
        <p:grpSpPr>
          <a:xfrm>
            <a:off x="0" y="-40871"/>
            <a:ext cx="4641153" cy="6858000"/>
            <a:chOff x="-5690152" y="0"/>
            <a:chExt cx="4641153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E8CA199-C2F0-34ED-6E7C-B520B7BB7AD9}"/>
                </a:ext>
              </a:extLst>
            </p:cNvPr>
            <p:cNvGrpSpPr/>
            <p:nvPr/>
          </p:nvGrpSpPr>
          <p:grpSpPr>
            <a:xfrm>
              <a:off x="-5690152" y="0"/>
              <a:ext cx="4641153" cy="6858000"/>
              <a:chOff x="4052442" y="0"/>
              <a:chExt cx="4641153" cy="6858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F8B85434-1D44-5B64-5156-BEC9E66BA494}"/>
                  </a:ext>
                </a:extLst>
              </p:cNvPr>
              <p:cNvGrpSpPr/>
              <p:nvPr/>
            </p:nvGrpSpPr>
            <p:grpSpPr>
              <a:xfrm>
                <a:off x="4052442" y="0"/>
                <a:ext cx="4641153" cy="6858000"/>
                <a:chOff x="4052442" y="0"/>
                <a:chExt cx="4641153" cy="6858000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DE26342F-73FA-CAE8-8D94-3903F0A165AF}"/>
                    </a:ext>
                  </a:extLst>
                </p:cNvPr>
                <p:cNvSpPr/>
                <p:nvPr/>
              </p:nvSpPr>
              <p:spPr>
                <a:xfrm>
                  <a:off x="4052442" y="0"/>
                  <a:ext cx="4102102" cy="6858000"/>
                </a:xfrm>
                <a:prstGeom prst="rect">
                  <a:avLst/>
                </a:prstGeom>
                <a:solidFill>
                  <a:srgbClr val="B333ED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2" name="Isosceles Triangle 21">
                  <a:extLst>
                    <a:ext uri="{FF2B5EF4-FFF2-40B4-BE49-F238E27FC236}">
                      <a16:creationId xmlns:a16="http://schemas.microsoft.com/office/drawing/2014/main" id="{6C0A6BEC-164A-D3B4-6B08-8EA186E9BB32}"/>
                    </a:ext>
                  </a:extLst>
                </p:cNvPr>
                <p:cNvSpPr/>
                <p:nvPr/>
              </p:nvSpPr>
              <p:spPr>
                <a:xfrm rot="5400000">
                  <a:off x="8046720" y="335413"/>
                  <a:ext cx="760858" cy="532893"/>
                </a:xfrm>
                <a:prstGeom prst="triangle">
                  <a:avLst>
                    <a:gd name="adj" fmla="val 0"/>
                  </a:avLst>
                </a:prstGeom>
                <a:solidFill>
                  <a:srgbClr val="560B77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047F7BE-4CAB-F119-A90B-C687751E2064}"/>
                  </a:ext>
                </a:extLst>
              </p:cNvPr>
              <p:cNvSpPr txBox="1"/>
              <p:nvPr/>
            </p:nvSpPr>
            <p:spPr>
              <a:xfrm>
                <a:off x="5546408" y="110598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u="sng" dirty="0"/>
                  <a:t>2.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16E4E1F-5403-7D58-BD38-90AAB45205B9}"/>
                </a:ext>
              </a:extLst>
            </p:cNvPr>
            <p:cNvSpPr txBox="1"/>
            <p:nvPr/>
          </p:nvSpPr>
          <p:spPr>
            <a:xfrm>
              <a:off x="-5215263" y="1711036"/>
              <a:ext cx="3152324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chemeClr val="bg1"/>
                  </a:solidFill>
                </a:rPr>
                <a:t>Taking a chill pill??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14E4031-894E-FE71-FD9B-43C345E84BCB}"/>
              </a:ext>
            </a:extLst>
          </p:cNvPr>
          <p:cNvSpPr txBox="1"/>
          <p:nvPr/>
        </p:nvSpPr>
        <p:spPr>
          <a:xfrm>
            <a:off x="5600700" y="202913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GB" sz="3200" dirty="0"/>
              <a:t>Every Step in Münich</a:t>
            </a:r>
            <a:endParaRPr lang="en-IN" sz="3200" b="1" dirty="0">
              <a:solidFill>
                <a:prstClr val="black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11BBE-67C1-97F2-7300-D27E5F3C946D}"/>
              </a:ext>
            </a:extLst>
          </p:cNvPr>
          <p:cNvSpPr txBox="1"/>
          <p:nvPr/>
        </p:nvSpPr>
        <p:spPr>
          <a:xfrm>
            <a:off x="-4013200" y="-58477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Client ↔ Server ↔ Client model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56BF29E-38FD-158C-856D-73F7D8B609A5}"/>
              </a:ext>
            </a:extLst>
          </p:cNvPr>
          <p:cNvGrpSpPr/>
          <p:nvPr/>
        </p:nvGrpSpPr>
        <p:grpSpPr>
          <a:xfrm rot="10800000">
            <a:off x="3515106" y="4364045"/>
            <a:ext cx="5161788" cy="4981694"/>
            <a:chOff x="3515106" y="4364045"/>
            <a:chExt cx="5161788" cy="4981694"/>
          </a:xfrm>
        </p:grpSpPr>
        <p:sp>
          <p:nvSpPr>
            <p:cNvPr id="10" name="Partial Circle 9">
              <a:extLst>
                <a:ext uri="{FF2B5EF4-FFF2-40B4-BE49-F238E27FC236}">
                  <a16:creationId xmlns:a16="http://schemas.microsoft.com/office/drawing/2014/main" id="{7ABDE299-1C17-5854-325D-67AB1686CAE8}"/>
                </a:ext>
              </a:extLst>
            </p:cNvPr>
            <p:cNvSpPr/>
            <p:nvPr/>
          </p:nvSpPr>
          <p:spPr>
            <a:xfrm>
              <a:off x="3515106" y="4364045"/>
              <a:ext cx="5161788" cy="4981694"/>
            </a:xfrm>
            <a:prstGeom prst="pie">
              <a:avLst>
                <a:gd name="adj1" fmla="val 10800000"/>
                <a:gd name="adj2" fmla="val 21596810"/>
              </a:avLst>
            </a:prstGeom>
            <a:solidFill>
              <a:srgbClr val="C500F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D0C82F1-C409-3CCD-1161-00494B1BE9D9}"/>
                </a:ext>
              </a:extLst>
            </p:cNvPr>
            <p:cNvSpPr txBox="1"/>
            <p:nvPr/>
          </p:nvSpPr>
          <p:spPr>
            <a:xfrm>
              <a:off x="7400544" y="533139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3</a:t>
              </a:r>
              <a:endParaRPr lang="en-IN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C03612-B6F0-B2CD-289F-C02823EE02F6}"/>
              </a:ext>
            </a:extLst>
          </p:cNvPr>
          <p:cNvGrpSpPr/>
          <p:nvPr/>
        </p:nvGrpSpPr>
        <p:grpSpPr>
          <a:xfrm rot="10800000">
            <a:off x="3433572" y="4151376"/>
            <a:ext cx="5324856" cy="5413248"/>
            <a:chOff x="3433572" y="4151376"/>
            <a:chExt cx="5324856" cy="5413248"/>
          </a:xfrm>
        </p:grpSpPr>
        <p:sp>
          <p:nvSpPr>
            <p:cNvPr id="13" name="Partial Circle 12">
              <a:extLst>
                <a:ext uri="{FF2B5EF4-FFF2-40B4-BE49-F238E27FC236}">
                  <a16:creationId xmlns:a16="http://schemas.microsoft.com/office/drawing/2014/main" id="{3F41BC6C-38D4-831D-A630-878A7F14BED5}"/>
                </a:ext>
              </a:extLst>
            </p:cNvPr>
            <p:cNvSpPr/>
            <p:nvPr/>
          </p:nvSpPr>
          <p:spPr>
            <a:xfrm>
              <a:off x="3433572" y="4151376"/>
              <a:ext cx="5324856" cy="5413248"/>
            </a:xfrm>
            <a:prstGeom prst="pie">
              <a:avLst>
                <a:gd name="adj1" fmla="val 10800000"/>
                <a:gd name="adj2" fmla="val 18376538"/>
              </a:avLst>
            </a:prstGeom>
            <a:solidFill>
              <a:srgbClr val="9E00DB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7F84B46-B2D9-2A46-3804-BBFB43C883E6}"/>
                </a:ext>
              </a:extLst>
            </p:cNvPr>
            <p:cNvSpPr txBox="1"/>
            <p:nvPr/>
          </p:nvSpPr>
          <p:spPr>
            <a:xfrm>
              <a:off x="5739384" y="457741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2</a:t>
              </a:r>
              <a:endParaRPr lang="en-IN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7DC077C-430C-F4F1-1626-8791D85B12CC}"/>
              </a:ext>
            </a:extLst>
          </p:cNvPr>
          <p:cNvGrpSpPr/>
          <p:nvPr/>
        </p:nvGrpSpPr>
        <p:grpSpPr>
          <a:xfrm rot="10969292">
            <a:off x="3270503" y="4032504"/>
            <a:ext cx="5650992" cy="5650992"/>
            <a:chOff x="3270504" y="4029396"/>
            <a:chExt cx="5650992" cy="5650992"/>
          </a:xfrm>
        </p:grpSpPr>
        <p:sp>
          <p:nvSpPr>
            <p:cNvPr id="16" name="Partial Circle 15">
              <a:extLst>
                <a:ext uri="{FF2B5EF4-FFF2-40B4-BE49-F238E27FC236}">
                  <a16:creationId xmlns:a16="http://schemas.microsoft.com/office/drawing/2014/main" id="{23CBB8EF-A744-C8D5-02F5-D747729FC4CB}"/>
                </a:ext>
              </a:extLst>
            </p:cNvPr>
            <p:cNvSpPr/>
            <p:nvPr/>
          </p:nvSpPr>
          <p:spPr>
            <a:xfrm>
              <a:off x="3270504" y="4029396"/>
              <a:ext cx="5650992" cy="5650992"/>
            </a:xfrm>
            <a:prstGeom prst="pie">
              <a:avLst>
                <a:gd name="adj1" fmla="val 10755644"/>
                <a:gd name="adj2" fmla="val 14370158"/>
              </a:avLst>
            </a:prstGeom>
            <a:solidFill>
              <a:srgbClr val="7E10B0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DC7F8D6-2B78-4ECA-EE93-96274AC674A1}"/>
                </a:ext>
              </a:extLst>
            </p:cNvPr>
            <p:cNvSpPr txBox="1"/>
            <p:nvPr/>
          </p:nvSpPr>
          <p:spPr>
            <a:xfrm>
              <a:off x="4078224" y="5440680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1</a:t>
              </a:r>
              <a:endParaRPr lang="en-IN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741D2CD-1BD9-7E1B-47E7-819F7DC6325E}"/>
              </a:ext>
            </a:extLst>
          </p:cNvPr>
          <p:cNvGrpSpPr/>
          <p:nvPr/>
        </p:nvGrpSpPr>
        <p:grpSpPr>
          <a:xfrm>
            <a:off x="-5287485" y="183909"/>
            <a:ext cx="4667373" cy="6858000"/>
            <a:chOff x="0" y="0"/>
            <a:chExt cx="4667373" cy="6858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180B7CA-5D1F-2E35-A32A-15374EB7DAAE}"/>
                </a:ext>
              </a:extLst>
            </p:cNvPr>
            <p:cNvGrpSpPr/>
            <p:nvPr/>
          </p:nvGrpSpPr>
          <p:grpSpPr>
            <a:xfrm>
              <a:off x="0" y="0"/>
              <a:ext cx="4667373" cy="6858000"/>
              <a:chOff x="0" y="0"/>
              <a:chExt cx="4667373" cy="685800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12038EA-50AD-5DBA-9A60-260B7E90644C}"/>
                  </a:ext>
                </a:extLst>
              </p:cNvPr>
              <p:cNvSpPr/>
              <p:nvPr/>
            </p:nvSpPr>
            <p:spPr>
              <a:xfrm>
                <a:off x="0" y="0"/>
                <a:ext cx="4130038" cy="6858000"/>
              </a:xfrm>
              <a:prstGeom prst="rect">
                <a:avLst/>
              </a:prstGeom>
              <a:solidFill>
                <a:srgbClr val="9513C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7" name="Isosceles Triangle 26">
                <a:extLst>
                  <a:ext uri="{FF2B5EF4-FFF2-40B4-BE49-F238E27FC236}">
                    <a16:creationId xmlns:a16="http://schemas.microsoft.com/office/drawing/2014/main" id="{1206091F-AC85-F4E5-38B3-E3771E19BDA8}"/>
                  </a:ext>
                </a:extLst>
              </p:cNvPr>
              <p:cNvSpPr/>
              <p:nvPr/>
            </p:nvSpPr>
            <p:spPr>
              <a:xfrm rot="5400000">
                <a:off x="4020498" y="351984"/>
                <a:ext cx="760858" cy="532893"/>
              </a:xfrm>
              <a:prstGeom prst="triangle">
                <a:avLst>
                  <a:gd name="adj" fmla="val 0"/>
                </a:avLst>
              </a:prstGeom>
              <a:solidFill>
                <a:srgbClr val="560B7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9812A0F-46B7-CE3C-19A7-4909217A10FF}"/>
                </a:ext>
              </a:extLst>
            </p:cNvPr>
            <p:cNvSpPr txBox="1"/>
            <p:nvPr/>
          </p:nvSpPr>
          <p:spPr>
            <a:xfrm>
              <a:off x="1664199" y="157147"/>
              <a:ext cx="238208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u="sng" dirty="0"/>
                <a:t>1.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B4300759-115D-58E1-A604-E8C3CC54EE86}"/>
              </a:ext>
            </a:extLst>
          </p:cNvPr>
          <p:cNvSpPr txBox="1"/>
          <p:nvPr/>
        </p:nvSpPr>
        <p:spPr>
          <a:xfrm>
            <a:off x="901446" y="-1342478"/>
            <a:ext cx="111023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A1222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Man-in-the-middle (MITM) risk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F52BB3-B640-1CD1-8F63-F1347114E19B}"/>
              </a:ext>
            </a:extLst>
          </p:cNvPr>
          <p:cNvSpPr txBox="1"/>
          <p:nvPr/>
        </p:nvSpPr>
        <p:spPr>
          <a:xfrm>
            <a:off x="-5058165" y="1843194"/>
            <a:ext cx="32273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What is Winter Depression?? We PARTYYY!!!</a:t>
            </a:r>
          </a:p>
        </p:txBody>
      </p:sp>
      <p:pic>
        <p:nvPicPr>
          <p:cNvPr id="3" name="Picture 2" descr="A person with a beard and a black shirt">
            <a:extLst>
              <a:ext uri="{FF2B5EF4-FFF2-40B4-BE49-F238E27FC236}">
                <a16:creationId xmlns:a16="http://schemas.microsoft.com/office/drawing/2014/main" id="{056C53BA-3093-8112-51DC-70CF63B92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182" y="1068108"/>
            <a:ext cx="3626409" cy="23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46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EE164-0A15-D6B6-666D-0B92533A9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0EF57E88-3F86-02D7-DE8C-49DE4C9A2257}"/>
              </a:ext>
            </a:extLst>
          </p:cNvPr>
          <p:cNvGrpSpPr/>
          <p:nvPr/>
        </p:nvGrpSpPr>
        <p:grpSpPr>
          <a:xfrm>
            <a:off x="0" y="-3108"/>
            <a:ext cx="4138100" cy="6858000"/>
            <a:chOff x="-10009698" y="0"/>
            <a:chExt cx="4138100" cy="685800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80751C6-CAE3-9B21-13B2-56E9160A061D}"/>
                </a:ext>
              </a:extLst>
            </p:cNvPr>
            <p:cNvGrpSpPr/>
            <p:nvPr/>
          </p:nvGrpSpPr>
          <p:grpSpPr>
            <a:xfrm>
              <a:off x="-10009698" y="0"/>
              <a:ext cx="4138100" cy="6858000"/>
              <a:chOff x="8089900" y="0"/>
              <a:chExt cx="4138100" cy="685800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5470A9A-303C-D564-1E04-ACFBBE02AA2C}"/>
                  </a:ext>
                </a:extLst>
              </p:cNvPr>
              <p:cNvSpPr/>
              <p:nvPr/>
            </p:nvSpPr>
            <p:spPr>
              <a:xfrm>
                <a:off x="8089900" y="0"/>
                <a:ext cx="4102102" cy="6858000"/>
              </a:xfrm>
              <a:prstGeom prst="rect">
                <a:avLst/>
              </a:prstGeom>
              <a:solidFill>
                <a:srgbClr val="D56D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D7874EA-77FA-5493-7CF7-D69512212A07}"/>
                  </a:ext>
                </a:extLst>
              </p:cNvPr>
              <p:cNvSpPr txBox="1"/>
              <p:nvPr/>
            </p:nvSpPr>
            <p:spPr>
              <a:xfrm>
                <a:off x="9845915" y="94027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u="sng" dirty="0"/>
                  <a:t>3.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B054342-20F6-387C-D9C8-E422641EB175}"/>
                </a:ext>
              </a:extLst>
            </p:cNvPr>
            <p:cNvSpPr txBox="1"/>
            <p:nvPr/>
          </p:nvSpPr>
          <p:spPr>
            <a:xfrm>
              <a:off x="-9850708" y="1711036"/>
              <a:ext cx="356509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/>
                  </a:solidFill>
                </a:rPr>
                <a:t>Lonely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CB5DFDF-753D-9305-5460-68BA040BDD44}"/>
              </a:ext>
            </a:extLst>
          </p:cNvPr>
          <p:cNvGrpSpPr/>
          <p:nvPr/>
        </p:nvGrpSpPr>
        <p:grpSpPr>
          <a:xfrm>
            <a:off x="-5606353" y="-57139"/>
            <a:ext cx="4641153" cy="6858000"/>
            <a:chOff x="-5690152" y="0"/>
            <a:chExt cx="4641153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434AAAB-8F93-6BF3-63AE-96D7D6B57451}"/>
                </a:ext>
              </a:extLst>
            </p:cNvPr>
            <p:cNvGrpSpPr/>
            <p:nvPr/>
          </p:nvGrpSpPr>
          <p:grpSpPr>
            <a:xfrm>
              <a:off x="-5690152" y="0"/>
              <a:ext cx="4641153" cy="6858000"/>
              <a:chOff x="4052442" y="0"/>
              <a:chExt cx="4641153" cy="6858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4C9E5C21-AA6D-CAEF-246F-B6844F28C450}"/>
                  </a:ext>
                </a:extLst>
              </p:cNvPr>
              <p:cNvGrpSpPr/>
              <p:nvPr/>
            </p:nvGrpSpPr>
            <p:grpSpPr>
              <a:xfrm>
                <a:off x="4052442" y="0"/>
                <a:ext cx="4641153" cy="6858000"/>
                <a:chOff x="4052442" y="0"/>
                <a:chExt cx="4641153" cy="6858000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7CCA2E9B-AB57-6980-29E8-0681FFCFB8B7}"/>
                    </a:ext>
                  </a:extLst>
                </p:cNvPr>
                <p:cNvSpPr/>
                <p:nvPr/>
              </p:nvSpPr>
              <p:spPr>
                <a:xfrm>
                  <a:off x="4052442" y="0"/>
                  <a:ext cx="4102102" cy="6858000"/>
                </a:xfrm>
                <a:prstGeom prst="rect">
                  <a:avLst/>
                </a:prstGeom>
                <a:solidFill>
                  <a:srgbClr val="B333ED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2" name="Isosceles Triangle 21">
                  <a:extLst>
                    <a:ext uri="{FF2B5EF4-FFF2-40B4-BE49-F238E27FC236}">
                      <a16:creationId xmlns:a16="http://schemas.microsoft.com/office/drawing/2014/main" id="{01565E41-2CA9-4281-774E-06CFAE8FC55B}"/>
                    </a:ext>
                  </a:extLst>
                </p:cNvPr>
                <p:cNvSpPr/>
                <p:nvPr/>
              </p:nvSpPr>
              <p:spPr>
                <a:xfrm rot="5400000">
                  <a:off x="8046720" y="335413"/>
                  <a:ext cx="760858" cy="532893"/>
                </a:xfrm>
                <a:prstGeom prst="triangle">
                  <a:avLst>
                    <a:gd name="adj" fmla="val 0"/>
                  </a:avLst>
                </a:prstGeom>
                <a:solidFill>
                  <a:srgbClr val="560B77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7229044-3591-EDD8-9FC7-8BF1065DF952}"/>
                  </a:ext>
                </a:extLst>
              </p:cNvPr>
              <p:cNvSpPr txBox="1"/>
              <p:nvPr/>
            </p:nvSpPr>
            <p:spPr>
              <a:xfrm>
                <a:off x="5546408" y="110598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u="sng" dirty="0"/>
                  <a:t>2.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ADA4D61-4051-8D98-5136-F88DF4A9FC08}"/>
                </a:ext>
              </a:extLst>
            </p:cNvPr>
            <p:cNvSpPr txBox="1"/>
            <p:nvPr/>
          </p:nvSpPr>
          <p:spPr>
            <a:xfrm>
              <a:off x="-5215263" y="1711036"/>
              <a:ext cx="3152324" cy="20621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/>
                  </a:solidFill>
                </a:rPr>
                <a:t>No user control over encryption keys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EF9F240-7995-52C8-1E0F-71D92F4EB5E4}"/>
              </a:ext>
            </a:extLst>
          </p:cNvPr>
          <p:cNvSpPr txBox="1"/>
          <p:nvPr/>
        </p:nvSpPr>
        <p:spPr>
          <a:xfrm>
            <a:off x="5600700" y="202913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GB" sz="3200" dirty="0"/>
              <a:t>Every Step in Munich</a:t>
            </a:r>
            <a:endParaRPr lang="en-IN" sz="3200" b="1" dirty="0">
              <a:solidFill>
                <a:prstClr val="black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553B2A-814E-1602-EDC8-6DEF9D8CF047}"/>
              </a:ext>
            </a:extLst>
          </p:cNvPr>
          <p:cNvSpPr txBox="1"/>
          <p:nvPr/>
        </p:nvSpPr>
        <p:spPr>
          <a:xfrm>
            <a:off x="-4013200" y="-58477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Client ↔ Server ↔ Client model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3854641-6CB0-E356-56A7-5AA6850DA684}"/>
              </a:ext>
            </a:extLst>
          </p:cNvPr>
          <p:cNvGrpSpPr/>
          <p:nvPr/>
        </p:nvGrpSpPr>
        <p:grpSpPr>
          <a:xfrm rot="10800000">
            <a:off x="3515106" y="4364045"/>
            <a:ext cx="5161788" cy="4981694"/>
            <a:chOff x="3515106" y="4364045"/>
            <a:chExt cx="5161788" cy="4981694"/>
          </a:xfrm>
        </p:grpSpPr>
        <p:sp>
          <p:nvSpPr>
            <p:cNvPr id="10" name="Partial Circle 9">
              <a:extLst>
                <a:ext uri="{FF2B5EF4-FFF2-40B4-BE49-F238E27FC236}">
                  <a16:creationId xmlns:a16="http://schemas.microsoft.com/office/drawing/2014/main" id="{E5EE9F5A-30AF-112B-A22D-9DC468C1039A}"/>
                </a:ext>
              </a:extLst>
            </p:cNvPr>
            <p:cNvSpPr/>
            <p:nvPr/>
          </p:nvSpPr>
          <p:spPr>
            <a:xfrm>
              <a:off x="3515106" y="4364045"/>
              <a:ext cx="5161788" cy="4981694"/>
            </a:xfrm>
            <a:prstGeom prst="pie">
              <a:avLst>
                <a:gd name="adj1" fmla="val 10800000"/>
                <a:gd name="adj2" fmla="val 21596810"/>
              </a:avLst>
            </a:prstGeom>
            <a:solidFill>
              <a:srgbClr val="C500F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3609AA1-8FAC-C784-46AB-A9006613228D}"/>
                </a:ext>
              </a:extLst>
            </p:cNvPr>
            <p:cNvSpPr txBox="1"/>
            <p:nvPr/>
          </p:nvSpPr>
          <p:spPr>
            <a:xfrm>
              <a:off x="7400544" y="533139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3</a:t>
              </a:r>
              <a:endParaRPr lang="en-IN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A275CF-F703-5089-7419-B308FCD510D2}"/>
              </a:ext>
            </a:extLst>
          </p:cNvPr>
          <p:cNvGrpSpPr/>
          <p:nvPr/>
        </p:nvGrpSpPr>
        <p:grpSpPr>
          <a:xfrm rot="10800000">
            <a:off x="3433572" y="4151376"/>
            <a:ext cx="5324856" cy="5413248"/>
            <a:chOff x="3433572" y="4151376"/>
            <a:chExt cx="5324856" cy="5413248"/>
          </a:xfrm>
        </p:grpSpPr>
        <p:sp>
          <p:nvSpPr>
            <p:cNvPr id="13" name="Partial Circle 12">
              <a:extLst>
                <a:ext uri="{FF2B5EF4-FFF2-40B4-BE49-F238E27FC236}">
                  <a16:creationId xmlns:a16="http://schemas.microsoft.com/office/drawing/2014/main" id="{3E1B4815-02B0-5A28-5B86-E46035D1CA4F}"/>
                </a:ext>
              </a:extLst>
            </p:cNvPr>
            <p:cNvSpPr/>
            <p:nvPr/>
          </p:nvSpPr>
          <p:spPr>
            <a:xfrm>
              <a:off x="3433572" y="4151376"/>
              <a:ext cx="5324856" cy="5413248"/>
            </a:xfrm>
            <a:prstGeom prst="pie">
              <a:avLst>
                <a:gd name="adj1" fmla="val 10800000"/>
                <a:gd name="adj2" fmla="val 18376538"/>
              </a:avLst>
            </a:prstGeom>
            <a:solidFill>
              <a:srgbClr val="9E00DB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4A7DBDD-5D47-7C7D-29A3-E04E14A0C876}"/>
                </a:ext>
              </a:extLst>
            </p:cNvPr>
            <p:cNvSpPr txBox="1"/>
            <p:nvPr/>
          </p:nvSpPr>
          <p:spPr>
            <a:xfrm>
              <a:off x="5739384" y="457741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2</a:t>
              </a:r>
              <a:endParaRPr lang="en-IN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3AE5CB-9767-7F69-1D40-E60F8CD2DB71}"/>
              </a:ext>
            </a:extLst>
          </p:cNvPr>
          <p:cNvGrpSpPr/>
          <p:nvPr/>
        </p:nvGrpSpPr>
        <p:grpSpPr>
          <a:xfrm rot="10969292">
            <a:off x="3270503" y="4032504"/>
            <a:ext cx="5650992" cy="5650992"/>
            <a:chOff x="3270504" y="4029396"/>
            <a:chExt cx="5650992" cy="5650992"/>
          </a:xfrm>
        </p:grpSpPr>
        <p:sp>
          <p:nvSpPr>
            <p:cNvPr id="16" name="Partial Circle 15">
              <a:extLst>
                <a:ext uri="{FF2B5EF4-FFF2-40B4-BE49-F238E27FC236}">
                  <a16:creationId xmlns:a16="http://schemas.microsoft.com/office/drawing/2014/main" id="{A9B7C232-09E2-48AA-3672-25600DCD5C8C}"/>
                </a:ext>
              </a:extLst>
            </p:cNvPr>
            <p:cNvSpPr/>
            <p:nvPr/>
          </p:nvSpPr>
          <p:spPr>
            <a:xfrm>
              <a:off x="3270504" y="4029396"/>
              <a:ext cx="5650992" cy="5650992"/>
            </a:xfrm>
            <a:prstGeom prst="pie">
              <a:avLst>
                <a:gd name="adj1" fmla="val 10755644"/>
                <a:gd name="adj2" fmla="val 14370158"/>
              </a:avLst>
            </a:prstGeom>
            <a:solidFill>
              <a:srgbClr val="7E10B0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64AAAF6-870B-91DD-576F-8CEDE779B528}"/>
                </a:ext>
              </a:extLst>
            </p:cNvPr>
            <p:cNvSpPr txBox="1"/>
            <p:nvPr/>
          </p:nvSpPr>
          <p:spPr>
            <a:xfrm>
              <a:off x="4078224" y="5440680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1</a:t>
              </a:r>
              <a:endParaRPr lang="en-IN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3AB094C-57EB-4F1A-95B7-82620B09428F}"/>
              </a:ext>
            </a:extLst>
          </p:cNvPr>
          <p:cNvGrpSpPr/>
          <p:nvPr/>
        </p:nvGrpSpPr>
        <p:grpSpPr>
          <a:xfrm>
            <a:off x="-11600388" y="-292388"/>
            <a:ext cx="4667373" cy="6858000"/>
            <a:chOff x="0" y="0"/>
            <a:chExt cx="4667373" cy="6858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945C621-3B7D-8C15-B3D2-707DB781434E}"/>
                </a:ext>
              </a:extLst>
            </p:cNvPr>
            <p:cNvGrpSpPr/>
            <p:nvPr/>
          </p:nvGrpSpPr>
          <p:grpSpPr>
            <a:xfrm>
              <a:off x="0" y="0"/>
              <a:ext cx="4667373" cy="6858000"/>
              <a:chOff x="0" y="0"/>
              <a:chExt cx="4667373" cy="685800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789F3AD6-8FC9-4F0F-E9A8-BE2303F88310}"/>
                  </a:ext>
                </a:extLst>
              </p:cNvPr>
              <p:cNvSpPr/>
              <p:nvPr/>
            </p:nvSpPr>
            <p:spPr>
              <a:xfrm>
                <a:off x="0" y="0"/>
                <a:ext cx="4130038" cy="6858000"/>
              </a:xfrm>
              <a:prstGeom prst="rect">
                <a:avLst/>
              </a:prstGeom>
              <a:solidFill>
                <a:srgbClr val="9513C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7" name="Isosceles Triangle 26">
                <a:extLst>
                  <a:ext uri="{FF2B5EF4-FFF2-40B4-BE49-F238E27FC236}">
                    <a16:creationId xmlns:a16="http://schemas.microsoft.com/office/drawing/2014/main" id="{C27EA057-99A3-8BA5-2B9C-22220D09C652}"/>
                  </a:ext>
                </a:extLst>
              </p:cNvPr>
              <p:cNvSpPr/>
              <p:nvPr/>
            </p:nvSpPr>
            <p:spPr>
              <a:xfrm rot="5400000">
                <a:off x="4020498" y="351984"/>
                <a:ext cx="760858" cy="532893"/>
              </a:xfrm>
              <a:prstGeom prst="triangle">
                <a:avLst>
                  <a:gd name="adj" fmla="val 0"/>
                </a:avLst>
              </a:prstGeom>
              <a:solidFill>
                <a:srgbClr val="560B7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7BF25F-33A0-EB0C-98C8-28D3444A7EA0}"/>
                </a:ext>
              </a:extLst>
            </p:cNvPr>
            <p:cNvSpPr txBox="1"/>
            <p:nvPr/>
          </p:nvSpPr>
          <p:spPr>
            <a:xfrm>
              <a:off x="1664199" y="157147"/>
              <a:ext cx="238208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u="sng" dirty="0"/>
                <a:t>1.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BDBBF86B-A7B2-F3A6-374E-F4589639B56A}"/>
              </a:ext>
            </a:extLst>
          </p:cNvPr>
          <p:cNvSpPr txBox="1"/>
          <p:nvPr/>
        </p:nvSpPr>
        <p:spPr>
          <a:xfrm>
            <a:off x="901446" y="-1342478"/>
            <a:ext cx="111023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A1222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Man-in-the-middle (MITM) risk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EA8C46-A25E-3787-C511-A0A1C25DAFA9}"/>
              </a:ext>
            </a:extLst>
          </p:cNvPr>
          <p:cNvSpPr txBox="1"/>
          <p:nvPr/>
        </p:nvSpPr>
        <p:spPr>
          <a:xfrm>
            <a:off x="-11149049" y="1771868"/>
            <a:ext cx="3227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 Lonely??</a:t>
            </a:r>
          </a:p>
        </p:txBody>
      </p:sp>
      <p:pic>
        <p:nvPicPr>
          <p:cNvPr id="2" name="Picture 1" descr="A group of men in a car">
            <a:extLst>
              <a:ext uri="{FF2B5EF4-FFF2-40B4-BE49-F238E27FC236}">
                <a16:creationId xmlns:a16="http://schemas.microsoft.com/office/drawing/2014/main" id="{65BFFC56-1C46-5A6F-9063-4E4B73FAA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538" y="1109690"/>
            <a:ext cx="3626407" cy="243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6791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FAD12-4705-356B-8F7C-B329148C0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9D73C395-21EE-70C9-AEA5-1A4AF4482CC4}"/>
              </a:ext>
            </a:extLst>
          </p:cNvPr>
          <p:cNvGrpSpPr/>
          <p:nvPr/>
        </p:nvGrpSpPr>
        <p:grpSpPr>
          <a:xfrm>
            <a:off x="0" y="-3108"/>
            <a:ext cx="4138100" cy="6858000"/>
            <a:chOff x="-10009698" y="0"/>
            <a:chExt cx="4138100" cy="685800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A67709D-0411-35BC-0B27-01790D558C63}"/>
                </a:ext>
              </a:extLst>
            </p:cNvPr>
            <p:cNvGrpSpPr/>
            <p:nvPr/>
          </p:nvGrpSpPr>
          <p:grpSpPr>
            <a:xfrm>
              <a:off x="-10009698" y="0"/>
              <a:ext cx="4138100" cy="6858000"/>
              <a:chOff x="8089900" y="0"/>
              <a:chExt cx="4138100" cy="685800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ED7D553-CDF7-A653-899F-370CF1D754EA}"/>
                  </a:ext>
                </a:extLst>
              </p:cNvPr>
              <p:cNvSpPr/>
              <p:nvPr/>
            </p:nvSpPr>
            <p:spPr>
              <a:xfrm>
                <a:off x="8089900" y="0"/>
                <a:ext cx="4102102" cy="6858000"/>
              </a:xfrm>
              <a:prstGeom prst="rect">
                <a:avLst/>
              </a:prstGeom>
              <a:solidFill>
                <a:srgbClr val="D56D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012F5B1-D56B-3844-0669-E1A894D9A500}"/>
                  </a:ext>
                </a:extLst>
              </p:cNvPr>
              <p:cNvSpPr txBox="1"/>
              <p:nvPr/>
            </p:nvSpPr>
            <p:spPr>
              <a:xfrm>
                <a:off x="9845915" y="94027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u="sng" dirty="0"/>
                  <a:t>3.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7FCCA79-F7D0-35B0-92FC-E294E533EDDA}"/>
                </a:ext>
              </a:extLst>
            </p:cNvPr>
            <p:cNvSpPr txBox="1"/>
            <p:nvPr/>
          </p:nvSpPr>
          <p:spPr>
            <a:xfrm>
              <a:off x="-9850708" y="1711036"/>
              <a:ext cx="356509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/>
                  </a:solidFill>
                </a:rPr>
                <a:t>Lonely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CEB541C-A171-FF8B-3032-6704DECF7FC8}"/>
              </a:ext>
            </a:extLst>
          </p:cNvPr>
          <p:cNvGrpSpPr/>
          <p:nvPr/>
        </p:nvGrpSpPr>
        <p:grpSpPr>
          <a:xfrm>
            <a:off x="-5606353" y="-57139"/>
            <a:ext cx="4641153" cy="6858000"/>
            <a:chOff x="-5690152" y="0"/>
            <a:chExt cx="4641153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01C95BB-6E68-F208-EC5E-E57D1DDA3861}"/>
                </a:ext>
              </a:extLst>
            </p:cNvPr>
            <p:cNvGrpSpPr/>
            <p:nvPr/>
          </p:nvGrpSpPr>
          <p:grpSpPr>
            <a:xfrm>
              <a:off x="-5690152" y="0"/>
              <a:ext cx="4641153" cy="6858000"/>
              <a:chOff x="4052442" y="0"/>
              <a:chExt cx="4641153" cy="6858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26375E2-FF83-4F5B-224A-9D166CEA2FCC}"/>
                  </a:ext>
                </a:extLst>
              </p:cNvPr>
              <p:cNvGrpSpPr/>
              <p:nvPr/>
            </p:nvGrpSpPr>
            <p:grpSpPr>
              <a:xfrm>
                <a:off x="4052442" y="0"/>
                <a:ext cx="4641153" cy="6858000"/>
                <a:chOff x="4052442" y="0"/>
                <a:chExt cx="4641153" cy="6858000"/>
              </a:xfrm>
            </p:grpSpPr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352C6E94-CD36-F2FE-D3AD-2E27F628F172}"/>
                    </a:ext>
                  </a:extLst>
                </p:cNvPr>
                <p:cNvSpPr/>
                <p:nvPr/>
              </p:nvSpPr>
              <p:spPr>
                <a:xfrm>
                  <a:off x="4052442" y="0"/>
                  <a:ext cx="4102102" cy="6858000"/>
                </a:xfrm>
                <a:prstGeom prst="rect">
                  <a:avLst/>
                </a:prstGeom>
                <a:solidFill>
                  <a:srgbClr val="B333ED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2" name="Isosceles Triangle 21">
                  <a:extLst>
                    <a:ext uri="{FF2B5EF4-FFF2-40B4-BE49-F238E27FC236}">
                      <a16:creationId xmlns:a16="http://schemas.microsoft.com/office/drawing/2014/main" id="{86ECBDB6-7382-E208-2BFC-2D3539081E9D}"/>
                    </a:ext>
                  </a:extLst>
                </p:cNvPr>
                <p:cNvSpPr/>
                <p:nvPr/>
              </p:nvSpPr>
              <p:spPr>
                <a:xfrm rot="5400000">
                  <a:off x="8046720" y="335413"/>
                  <a:ext cx="760858" cy="532893"/>
                </a:xfrm>
                <a:prstGeom prst="triangle">
                  <a:avLst>
                    <a:gd name="adj" fmla="val 0"/>
                  </a:avLst>
                </a:prstGeom>
                <a:solidFill>
                  <a:srgbClr val="560B77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71CFDFC-BC90-913D-BD77-BC15A5421876}"/>
                  </a:ext>
                </a:extLst>
              </p:cNvPr>
              <p:cNvSpPr txBox="1"/>
              <p:nvPr/>
            </p:nvSpPr>
            <p:spPr>
              <a:xfrm>
                <a:off x="5546408" y="110598"/>
                <a:ext cx="238208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6000" u="sng" dirty="0"/>
                  <a:t>2.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91AAC71-DE13-23F8-4553-B7658A66B08F}"/>
                </a:ext>
              </a:extLst>
            </p:cNvPr>
            <p:cNvSpPr txBox="1"/>
            <p:nvPr/>
          </p:nvSpPr>
          <p:spPr>
            <a:xfrm>
              <a:off x="-5215263" y="1711036"/>
              <a:ext cx="3152324" cy="20621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/>
                  </a:solidFill>
                </a:rPr>
                <a:t>No user control over encryption keys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AE8688C-08E7-8C1B-D377-C07659B6DEBA}"/>
              </a:ext>
            </a:extLst>
          </p:cNvPr>
          <p:cNvSpPr txBox="1"/>
          <p:nvPr/>
        </p:nvSpPr>
        <p:spPr>
          <a:xfrm>
            <a:off x="5600700" y="202913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GB" sz="3200" dirty="0"/>
              <a:t>Every Step in Münich</a:t>
            </a:r>
            <a:endParaRPr lang="en-IN" sz="3200" b="1" dirty="0">
              <a:solidFill>
                <a:prstClr val="black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759D4F-1883-C215-EB68-B36806D61AF8}"/>
              </a:ext>
            </a:extLst>
          </p:cNvPr>
          <p:cNvSpPr txBox="1"/>
          <p:nvPr/>
        </p:nvSpPr>
        <p:spPr>
          <a:xfrm>
            <a:off x="-4013200" y="-58477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Client ↔ Server ↔ Client model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44BFFAD-A32F-5019-ADF9-CDF8BFA125F1}"/>
              </a:ext>
            </a:extLst>
          </p:cNvPr>
          <p:cNvGrpSpPr/>
          <p:nvPr/>
        </p:nvGrpSpPr>
        <p:grpSpPr>
          <a:xfrm rot="10800000">
            <a:off x="3515106" y="4364045"/>
            <a:ext cx="5161788" cy="4981694"/>
            <a:chOff x="3515106" y="4364045"/>
            <a:chExt cx="5161788" cy="4981694"/>
          </a:xfrm>
        </p:grpSpPr>
        <p:sp>
          <p:nvSpPr>
            <p:cNvPr id="10" name="Partial Circle 9">
              <a:extLst>
                <a:ext uri="{FF2B5EF4-FFF2-40B4-BE49-F238E27FC236}">
                  <a16:creationId xmlns:a16="http://schemas.microsoft.com/office/drawing/2014/main" id="{B719D3F9-7D22-2024-E5FE-C8BB5CEF3B08}"/>
                </a:ext>
              </a:extLst>
            </p:cNvPr>
            <p:cNvSpPr/>
            <p:nvPr/>
          </p:nvSpPr>
          <p:spPr>
            <a:xfrm>
              <a:off x="3515106" y="4364045"/>
              <a:ext cx="5161788" cy="4981694"/>
            </a:xfrm>
            <a:prstGeom prst="pie">
              <a:avLst>
                <a:gd name="adj1" fmla="val 10800000"/>
                <a:gd name="adj2" fmla="val 21596810"/>
              </a:avLst>
            </a:prstGeom>
            <a:solidFill>
              <a:srgbClr val="C500F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6161BE8-FB26-01AA-E412-E5636BB6775C}"/>
                </a:ext>
              </a:extLst>
            </p:cNvPr>
            <p:cNvSpPr txBox="1"/>
            <p:nvPr/>
          </p:nvSpPr>
          <p:spPr>
            <a:xfrm>
              <a:off x="7400544" y="533139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3</a:t>
              </a:r>
              <a:endParaRPr lang="en-IN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C110609-B850-3189-2033-FF0ADF4B66B4}"/>
              </a:ext>
            </a:extLst>
          </p:cNvPr>
          <p:cNvGrpSpPr/>
          <p:nvPr/>
        </p:nvGrpSpPr>
        <p:grpSpPr>
          <a:xfrm rot="10800000">
            <a:off x="3433572" y="4151376"/>
            <a:ext cx="5324856" cy="5413248"/>
            <a:chOff x="3433572" y="4151376"/>
            <a:chExt cx="5324856" cy="5413248"/>
          </a:xfrm>
        </p:grpSpPr>
        <p:sp>
          <p:nvSpPr>
            <p:cNvPr id="13" name="Partial Circle 12">
              <a:extLst>
                <a:ext uri="{FF2B5EF4-FFF2-40B4-BE49-F238E27FC236}">
                  <a16:creationId xmlns:a16="http://schemas.microsoft.com/office/drawing/2014/main" id="{D29FD990-B7D0-A230-A088-A31CFA7AA16C}"/>
                </a:ext>
              </a:extLst>
            </p:cNvPr>
            <p:cNvSpPr/>
            <p:nvPr/>
          </p:nvSpPr>
          <p:spPr>
            <a:xfrm>
              <a:off x="3433572" y="4151376"/>
              <a:ext cx="5324856" cy="5413248"/>
            </a:xfrm>
            <a:prstGeom prst="pie">
              <a:avLst>
                <a:gd name="adj1" fmla="val 10800000"/>
                <a:gd name="adj2" fmla="val 18376538"/>
              </a:avLst>
            </a:prstGeom>
            <a:solidFill>
              <a:srgbClr val="9E00DB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8671FDD-1E6F-FAAD-8AAE-02FDFA81A48D}"/>
                </a:ext>
              </a:extLst>
            </p:cNvPr>
            <p:cNvSpPr txBox="1"/>
            <p:nvPr/>
          </p:nvSpPr>
          <p:spPr>
            <a:xfrm>
              <a:off x="5739384" y="4577417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2</a:t>
              </a:r>
              <a:endParaRPr lang="en-IN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4AABCFB-5537-83EB-327F-D67225E1AB56}"/>
              </a:ext>
            </a:extLst>
          </p:cNvPr>
          <p:cNvGrpSpPr/>
          <p:nvPr/>
        </p:nvGrpSpPr>
        <p:grpSpPr>
          <a:xfrm rot="10969292">
            <a:off x="3270503" y="4032504"/>
            <a:ext cx="5650992" cy="5650992"/>
            <a:chOff x="3270504" y="4029396"/>
            <a:chExt cx="5650992" cy="5650992"/>
          </a:xfrm>
        </p:grpSpPr>
        <p:sp>
          <p:nvSpPr>
            <p:cNvPr id="16" name="Partial Circle 15">
              <a:extLst>
                <a:ext uri="{FF2B5EF4-FFF2-40B4-BE49-F238E27FC236}">
                  <a16:creationId xmlns:a16="http://schemas.microsoft.com/office/drawing/2014/main" id="{70B315D3-4EB7-122B-1BFA-9B0ECF2360F5}"/>
                </a:ext>
              </a:extLst>
            </p:cNvPr>
            <p:cNvSpPr/>
            <p:nvPr/>
          </p:nvSpPr>
          <p:spPr>
            <a:xfrm>
              <a:off x="3270504" y="4029396"/>
              <a:ext cx="5650992" cy="5650992"/>
            </a:xfrm>
            <a:prstGeom prst="pie">
              <a:avLst>
                <a:gd name="adj1" fmla="val 10755644"/>
                <a:gd name="adj2" fmla="val 14370158"/>
              </a:avLst>
            </a:prstGeom>
            <a:solidFill>
              <a:srgbClr val="7E10B0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FF000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A1F46BA-CF50-871E-0FFF-E015BC89ABB9}"/>
                </a:ext>
              </a:extLst>
            </p:cNvPr>
            <p:cNvSpPr txBox="1"/>
            <p:nvPr/>
          </p:nvSpPr>
          <p:spPr>
            <a:xfrm>
              <a:off x="4078224" y="5440680"/>
              <a:ext cx="8503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/>
                <a:t>1</a:t>
              </a:r>
              <a:endParaRPr lang="en-IN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6F91E09-23E3-C8F7-1E14-E0B00057910C}"/>
              </a:ext>
            </a:extLst>
          </p:cNvPr>
          <p:cNvGrpSpPr/>
          <p:nvPr/>
        </p:nvGrpSpPr>
        <p:grpSpPr>
          <a:xfrm>
            <a:off x="-11600388" y="-292388"/>
            <a:ext cx="4667373" cy="6858000"/>
            <a:chOff x="0" y="0"/>
            <a:chExt cx="4667373" cy="6858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3292631-7F9A-F8EA-2FCA-448A2B70A5D1}"/>
                </a:ext>
              </a:extLst>
            </p:cNvPr>
            <p:cNvGrpSpPr/>
            <p:nvPr/>
          </p:nvGrpSpPr>
          <p:grpSpPr>
            <a:xfrm>
              <a:off x="0" y="0"/>
              <a:ext cx="4667373" cy="6858000"/>
              <a:chOff x="0" y="0"/>
              <a:chExt cx="4667373" cy="685800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EE0A37E-4761-6BAF-B55F-0594F972B1C4}"/>
                  </a:ext>
                </a:extLst>
              </p:cNvPr>
              <p:cNvSpPr/>
              <p:nvPr/>
            </p:nvSpPr>
            <p:spPr>
              <a:xfrm>
                <a:off x="0" y="0"/>
                <a:ext cx="4130038" cy="6858000"/>
              </a:xfrm>
              <a:prstGeom prst="rect">
                <a:avLst/>
              </a:prstGeom>
              <a:solidFill>
                <a:srgbClr val="9513C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7" name="Isosceles Triangle 26">
                <a:extLst>
                  <a:ext uri="{FF2B5EF4-FFF2-40B4-BE49-F238E27FC236}">
                    <a16:creationId xmlns:a16="http://schemas.microsoft.com/office/drawing/2014/main" id="{48F554D6-9519-ECF0-743F-729B1F99FF68}"/>
                  </a:ext>
                </a:extLst>
              </p:cNvPr>
              <p:cNvSpPr/>
              <p:nvPr/>
            </p:nvSpPr>
            <p:spPr>
              <a:xfrm rot="5400000">
                <a:off x="4020498" y="351984"/>
                <a:ext cx="760858" cy="532893"/>
              </a:xfrm>
              <a:prstGeom prst="triangle">
                <a:avLst>
                  <a:gd name="adj" fmla="val 0"/>
                </a:avLst>
              </a:prstGeom>
              <a:solidFill>
                <a:srgbClr val="560B7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8699D68-5227-60F2-3793-179FFA81CD14}"/>
                </a:ext>
              </a:extLst>
            </p:cNvPr>
            <p:cNvSpPr txBox="1"/>
            <p:nvPr/>
          </p:nvSpPr>
          <p:spPr>
            <a:xfrm>
              <a:off x="1664199" y="157147"/>
              <a:ext cx="238208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u="sng" dirty="0"/>
                <a:t>1.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63B9FC-AA0F-9CDC-F17C-2B742E9F68E1}"/>
              </a:ext>
            </a:extLst>
          </p:cNvPr>
          <p:cNvSpPr txBox="1"/>
          <p:nvPr/>
        </p:nvSpPr>
        <p:spPr>
          <a:xfrm>
            <a:off x="901446" y="-1342478"/>
            <a:ext cx="111023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rgbClr val="0A1222"/>
                </a:solidFill>
                <a:effectLst/>
                <a:uLnTx/>
                <a:uFillTx/>
                <a:latin typeface="Mongolian Baiti" panose="03000500000000000000" pitchFamily="66" charset="0"/>
                <a:ea typeface="+mn-ea"/>
                <a:cs typeface="Mongolian Baiti" panose="03000500000000000000" pitchFamily="66" charset="0"/>
              </a:rPr>
              <a:t>Man-in-the-middle (MITM) risk</a:t>
            </a:r>
            <a:endParaRPr kumimoji="0" lang="en-IN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golian Baiti" panose="03000500000000000000" pitchFamily="66" charset="0"/>
              <a:ea typeface="+mn-ea"/>
              <a:cs typeface="Mongolian Baiti" panose="03000500000000000000" pitchFamily="66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9F4CCE-6EDA-8626-36A7-25763522A56C}"/>
              </a:ext>
            </a:extLst>
          </p:cNvPr>
          <p:cNvSpPr txBox="1"/>
          <p:nvPr/>
        </p:nvSpPr>
        <p:spPr>
          <a:xfrm>
            <a:off x="-11149049" y="1771868"/>
            <a:ext cx="3227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 Lonely??</a:t>
            </a:r>
          </a:p>
        </p:txBody>
      </p:sp>
      <p:pic>
        <p:nvPicPr>
          <p:cNvPr id="2" name="Picture 1" descr="A group of men in a car">
            <a:extLst>
              <a:ext uri="{FF2B5EF4-FFF2-40B4-BE49-F238E27FC236}">
                <a16:creationId xmlns:a16="http://schemas.microsoft.com/office/drawing/2014/main" id="{1089D90B-6AC4-52B0-49D9-6EE36DFC5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538" y="1109690"/>
            <a:ext cx="3626407" cy="243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037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DE82649-E103-F76F-0913-74AB6F48DCCF}"/>
              </a:ext>
            </a:extLst>
          </p:cNvPr>
          <p:cNvSpPr txBox="1"/>
          <p:nvPr/>
        </p:nvSpPr>
        <p:spPr>
          <a:xfrm>
            <a:off x="3596640" y="-917525"/>
            <a:ext cx="85953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GB" sz="3600" dirty="0">
                <a:solidFill>
                  <a:schemeClr val="bg1"/>
                </a:solidFill>
              </a:rPr>
              <a:t>I have no Friends</a:t>
            </a:r>
            <a:endParaRPr kumimoji="0" lang="en-IN" sz="3600" b="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6EC486B-4A89-E519-CF1B-1F517C6C95A2}"/>
              </a:ext>
            </a:extLst>
          </p:cNvPr>
          <p:cNvGrpSpPr/>
          <p:nvPr/>
        </p:nvGrpSpPr>
        <p:grpSpPr>
          <a:xfrm>
            <a:off x="3707891" y="-1993392"/>
            <a:ext cx="7476896" cy="1399032"/>
            <a:chOff x="3525011" y="957224"/>
            <a:chExt cx="7476896" cy="139903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94D05B1-C8A0-9A16-24D2-9F460A96097E}"/>
                </a:ext>
              </a:extLst>
            </p:cNvPr>
            <p:cNvGrpSpPr/>
            <p:nvPr/>
          </p:nvGrpSpPr>
          <p:grpSpPr>
            <a:xfrm>
              <a:off x="3525011" y="957224"/>
              <a:ext cx="1399032" cy="1399032"/>
              <a:chOff x="3525011" y="957224"/>
              <a:chExt cx="1399032" cy="1399032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307B8FB7-1448-9BF4-3BA8-B0469A3DD892}"/>
                  </a:ext>
                </a:extLst>
              </p:cNvPr>
              <p:cNvSpPr/>
              <p:nvPr/>
            </p:nvSpPr>
            <p:spPr>
              <a:xfrm>
                <a:off x="3525011" y="957224"/>
                <a:ext cx="1399032" cy="1399032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D253F48E-36B6-F840-43E2-12BC3B27F4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69003" y="1201216"/>
                <a:ext cx="911047" cy="911047"/>
              </a:xfrm>
              <a:prstGeom prst="rect">
                <a:avLst/>
              </a:prstGeom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2AC178-CD85-F63C-825E-BD89BFEBDEC5}"/>
                </a:ext>
              </a:extLst>
            </p:cNvPr>
            <p:cNvSpPr txBox="1"/>
            <p:nvPr/>
          </p:nvSpPr>
          <p:spPr>
            <a:xfrm>
              <a:off x="5168035" y="1403220"/>
              <a:ext cx="58338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 dirty="0">
                  <a:solidFill>
                    <a:srgbClr val="FAFAFA"/>
                  </a:solidFill>
                  <a:effectLst/>
                  <a:latin typeface="IBM Plex Sans" panose="020B0503050203000203" pitchFamily="34" charset="0"/>
                </a:rPr>
                <a:t> E2EE prevents server from reading messages</a:t>
              </a:r>
              <a:endParaRPr lang="en-IN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B15AAE5-0C80-34E4-DD1A-9CE11961B05C}"/>
              </a:ext>
            </a:extLst>
          </p:cNvPr>
          <p:cNvGrpSpPr/>
          <p:nvPr/>
        </p:nvGrpSpPr>
        <p:grpSpPr>
          <a:xfrm>
            <a:off x="3707891" y="-2032978"/>
            <a:ext cx="8078779" cy="1399032"/>
            <a:chOff x="3525011" y="2888007"/>
            <a:chExt cx="8078779" cy="139903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5001EB7-ADC7-63A2-6873-837FD319375E}"/>
                </a:ext>
              </a:extLst>
            </p:cNvPr>
            <p:cNvSpPr/>
            <p:nvPr/>
          </p:nvSpPr>
          <p:spPr>
            <a:xfrm>
              <a:off x="3525011" y="2888007"/>
              <a:ext cx="1399032" cy="139903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3F8679E-1B20-3A16-CD31-2A4BD237D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55" y="3038993"/>
              <a:ext cx="1133746" cy="113374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DFB9F30-E2F4-F15B-0AAC-A9C4A9D759C9}"/>
                </a:ext>
              </a:extLst>
            </p:cNvPr>
            <p:cNvSpPr txBox="1"/>
            <p:nvPr/>
          </p:nvSpPr>
          <p:spPr>
            <a:xfrm>
              <a:off x="5257799" y="3354351"/>
              <a:ext cx="6345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 dirty="0">
                  <a:solidFill>
                    <a:srgbClr val="FAFAFA"/>
                  </a:solidFill>
                  <a:effectLst/>
                  <a:latin typeface="IBM Plex Sans" panose="020B0503050203000203" pitchFamily="34" charset="0"/>
                </a:rPr>
                <a:t>Only sender and receiver have decryption keys</a:t>
              </a:r>
              <a:endParaRPr lang="en-IN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43B21E1-03FC-2FBB-99F1-C68A09D088F8}"/>
              </a:ext>
            </a:extLst>
          </p:cNvPr>
          <p:cNvGrpSpPr/>
          <p:nvPr/>
        </p:nvGrpSpPr>
        <p:grpSpPr>
          <a:xfrm>
            <a:off x="3840535" y="-2099274"/>
            <a:ext cx="6981447" cy="1399032"/>
            <a:chOff x="3579873" y="5025328"/>
            <a:chExt cx="6981447" cy="1399032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66BACE1-5DB2-C4E1-D175-D57FEF297413}"/>
                </a:ext>
              </a:extLst>
            </p:cNvPr>
            <p:cNvSpPr/>
            <p:nvPr/>
          </p:nvSpPr>
          <p:spPr>
            <a:xfrm>
              <a:off x="3579873" y="5025328"/>
              <a:ext cx="1399032" cy="139903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2006752-5954-C4F1-2735-DE0828DCD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2922" y="5278174"/>
              <a:ext cx="893341" cy="893341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EDF2DB2-B40B-082D-529A-939C3DC494BF}"/>
                </a:ext>
              </a:extLst>
            </p:cNvPr>
            <p:cNvSpPr txBox="1"/>
            <p:nvPr/>
          </p:nvSpPr>
          <p:spPr>
            <a:xfrm>
              <a:off x="5257799" y="5486400"/>
              <a:ext cx="53035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0" i="0" dirty="0">
                  <a:solidFill>
                    <a:srgbClr val="FAFAFA"/>
                  </a:solidFill>
                  <a:effectLst/>
                  <a:latin typeface="IBM Plex Sans" panose="020B0503050203000203" pitchFamily="34" charset="0"/>
                </a:rPr>
                <a:t>Diffie-Hellman key exchange basics</a:t>
              </a:r>
              <a:endParaRPr lang="en-IN" dirty="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86C619E5-47D3-A90F-40E8-704901DF5D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1B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 descr="A person in a pink shirt&#10;&#10;AI-generated content may be incorrect.">
            <a:extLst>
              <a:ext uri="{FF2B5EF4-FFF2-40B4-BE49-F238E27FC236}">
                <a16:creationId xmlns:a16="http://schemas.microsoft.com/office/drawing/2014/main" id="{CF818428-61A7-5941-07A9-991B32FB91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4440" y="0"/>
            <a:ext cx="4579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57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F4F42BC-3A00-A296-6DB1-FBF6DF08F7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1B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68B2AE-90BA-C8B7-4593-EF9A6D7D3811}"/>
              </a:ext>
            </a:extLst>
          </p:cNvPr>
          <p:cNvSpPr txBox="1"/>
          <p:nvPr/>
        </p:nvSpPr>
        <p:spPr>
          <a:xfrm>
            <a:off x="3910584" y="118795"/>
            <a:ext cx="85953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GB" sz="3600" dirty="0">
                <a:solidFill>
                  <a:schemeClr val="bg1"/>
                </a:solidFill>
              </a:rPr>
              <a:t>I have no Friends</a:t>
            </a:r>
            <a:endParaRPr kumimoji="0" lang="en-IN" sz="3600" b="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9573A32-2942-2565-8A0C-44BA40C1EBEC}"/>
              </a:ext>
            </a:extLst>
          </p:cNvPr>
          <p:cNvGrpSpPr/>
          <p:nvPr/>
        </p:nvGrpSpPr>
        <p:grpSpPr>
          <a:xfrm>
            <a:off x="3707891" y="-1993392"/>
            <a:ext cx="7476896" cy="1399032"/>
            <a:chOff x="3525011" y="957224"/>
            <a:chExt cx="7476896" cy="13990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3A6DCF1-CFC3-67EF-3899-7FBB48CAE61B}"/>
                </a:ext>
              </a:extLst>
            </p:cNvPr>
            <p:cNvGrpSpPr/>
            <p:nvPr/>
          </p:nvGrpSpPr>
          <p:grpSpPr>
            <a:xfrm>
              <a:off x="3525011" y="957224"/>
              <a:ext cx="1399032" cy="1399032"/>
              <a:chOff x="3525011" y="957224"/>
              <a:chExt cx="1399032" cy="1399032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8F34DC8F-A4EC-FB1F-6E97-6F279D0B8233}"/>
                  </a:ext>
                </a:extLst>
              </p:cNvPr>
              <p:cNvSpPr/>
              <p:nvPr/>
            </p:nvSpPr>
            <p:spPr>
              <a:xfrm>
                <a:off x="3525011" y="957224"/>
                <a:ext cx="1399032" cy="1399032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5135F5BA-A6C0-A62D-0CE0-C6BE7595C0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69003" y="1201216"/>
                <a:ext cx="911047" cy="911047"/>
              </a:xfrm>
              <a:prstGeom prst="rect">
                <a:avLst/>
              </a:prstGeom>
            </p:spPr>
          </p:pic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E3B72B5-1543-60CF-000D-FF5D15B2AEAD}"/>
                </a:ext>
              </a:extLst>
            </p:cNvPr>
            <p:cNvSpPr txBox="1"/>
            <p:nvPr/>
          </p:nvSpPr>
          <p:spPr>
            <a:xfrm>
              <a:off x="5168035" y="1403220"/>
              <a:ext cx="58338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Crazy Groups to be part of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92A3325-A9BC-17D5-A8C7-8A86E1442FCB}"/>
              </a:ext>
            </a:extLst>
          </p:cNvPr>
          <p:cNvGrpSpPr/>
          <p:nvPr/>
        </p:nvGrpSpPr>
        <p:grpSpPr>
          <a:xfrm>
            <a:off x="3707891" y="-2032978"/>
            <a:ext cx="8118072" cy="1399032"/>
            <a:chOff x="3525011" y="2888007"/>
            <a:chExt cx="8118072" cy="139903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DF86FE0-A054-0D7C-2193-ACF2FD18D91F}"/>
                </a:ext>
              </a:extLst>
            </p:cNvPr>
            <p:cNvSpPr/>
            <p:nvPr/>
          </p:nvSpPr>
          <p:spPr>
            <a:xfrm>
              <a:off x="3525011" y="2888007"/>
              <a:ext cx="1399032" cy="139903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7AE28DF-9D3B-6CFE-7A6B-363E63770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55" y="3038993"/>
              <a:ext cx="1133746" cy="1133746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171ABA-1275-0396-32B9-5CD13D7B3BB1}"/>
                </a:ext>
              </a:extLst>
            </p:cNvPr>
            <p:cNvSpPr txBox="1"/>
            <p:nvPr/>
          </p:nvSpPr>
          <p:spPr>
            <a:xfrm>
              <a:off x="5297092" y="3031148"/>
              <a:ext cx="6345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Age filtered groups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CDFBA38-30F7-2EA9-A49E-AF8B2D27E911}"/>
              </a:ext>
            </a:extLst>
          </p:cNvPr>
          <p:cNvGrpSpPr/>
          <p:nvPr/>
        </p:nvGrpSpPr>
        <p:grpSpPr>
          <a:xfrm>
            <a:off x="3840535" y="-2099274"/>
            <a:ext cx="7019489" cy="1399032"/>
            <a:chOff x="3579873" y="5025328"/>
            <a:chExt cx="7019489" cy="139903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2C45D67-6D59-63FA-F0B4-85D8544688B5}"/>
                </a:ext>
              </a:extLst>
            </p:cNvPr>
            <p:cNvSpPr/>
            <p:nvPr/>
          </p:nvSpPr>
          <p:spPr>
            <a:xfrm>
              <a:off x="3579873" y="5025328"/>
              <a:ext cx="1399032" cy="139903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BB5A204-0D1D-0934-208B-3BD77F224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2922" y="5278174"/>
              <a:ext cx="893341" cy="89334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911EFD1-941F-0B16-11FF-9194FAEA5AAF}"/>
                </a:ext>
              </a:extLst>
            </p:cNvPr>
            <p:cNvSpPr txBox="1"/>
            <p:nvPr/>
          </p:nvSpPr>
          <p:spPr>
            <a:xfrm>
              <a:off x="5295841" y="5830725"/>
              <a:ext cx="53035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New Friends, </a:t>
              </a:r>
              <a:r>
                <a:rPr lang="en-GB" dirty="0" err="1">
                  <a:solidFill>
                    <a:schemeClr val="bg1"/>
                  </a:solidFill>
                </a:rPr>
                <a:t>Yayyy</a:t>
              </a:r>
              <a:r>
                <a:rPr lang="en-GB" dirty="0">
                  <a:solidFill>
                    <a:schemeClr val="bg1"/>
                  </a:solidFill>
                </a:rPr>
                <a:t>!!! </a:t>
              </a:r>
            </a:p>
          </p:txBody>
        </p:sp>
      </p:grpSp>
      <p:pic>
        <p:nvPicPr>
          <p:cNvPr id="3" name="Picture 2" descr="A person in a pink shirt&#10;&#10;AI-generated content may be incorrect.">
            <a:extLst>
              <a:ext uri="{FF2B5EF4-FFF2-40B4-BE49-F238E27FC236}">
                <a16:creationId xmlns:a16="http://schemas.microsoft.com/office/drawing/2014/main" id="{896E6973-59A6-C43F-C7B2-CA1B02A594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9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89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53AC23-933B-439F-D601-453B53692A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1B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8" name="Picture 7" descr="A person in a pink shirt&#10;&#10;AI-generated content may be incorrect.">
            <a:extLst>
              <a:ext uri="{FF2B5EF4-FFF2-40B4-BE49-F238E27FC236}">
                <a16:creationId xmlns:a16="http://schemas.microsoft.com/office/drawing/2014/main" id="{75A8069D-C732-0156-2C1A-743761BFA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9825" cy="68580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F5F28B6-89E1-DD1B-F106-916D83A43D46}"/>
              </a:ext>
            </a:extLst>
          </p:cNvPr>
          <p:cNvGrpSpPr/>
          <p:nvPr/>
        </p:nvGrpSpPr>
        <p:grpSpPr>
          <a:xfrm>
            <a:off x="3525011" y="957224"/>
            <a:ext cx="7476896" cy="1399032"/>
            <a:chOff x="3525011" y="957224"/>
            <a:chExt cx="7476896" cy="139903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ECCE6EB-C40A-B252-C589-BFE6DC0EC78C}"/>
                </a:ext>
              </a:extLst>
            </p:cNvPr>
            <p:cNvGrpSpPr/>
            <p:nvPr/>
          </p:nvGrpSpPr>
          <p:grpSpPr>
            <a:xfrm>
              <a:off x="3525011" y="957224"/>
              <a:ext cx="1399032" cy="1399032"/>
              <a:chOff x="3525011" y="957224"/>
              <a:chExt cx="1399032" cy="1399032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FDCE2AC3-84FC-7948-BF80-7E3C31E1F945}"/>
                  </a:ext>
                </a:extLst>
              </p:cNvPr>
              <p:cNvSpPr/>
              <p:nvPr/>
            </p:nvSpPr>
            <p:spPr>
              <a:xfrm>
                <a:off x="3525011" y="957224"/>
                <a:ext cx="1399032" cy="1399032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70EA9B60-263A-88B7-7820-9E7152C0CF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69003" y="1201216"/>
                <a:ext cx="911047" cy="911047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D4914AA-DE97-C505-E4B9-B859D3B1CBEF}"/>
                </a:ext>
              </a:extLst>
            </p:cNvPr>
            <p:cNvSpPr txBox="1"/>
            <p:nvPr/>
          </p:nvSpPr>
          <p:spPr>
            <a:xfrm>
              <a:off x="5168035" y="1403220"/>
              <a:ext cx="58338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Crazy Groups to be part of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2C091E6-68CB-EA45-F893-46407CB42009}"/>
              </a:ext>
            </a:extLst>
          </p:cNvPr>
          <p:cNvGrpSpPr/>
          <p:nvPr/>
        </p:nvGrpSpPr>
        <p:grpSpPr>
          <a:xfrm>
            <a:off x="3525011" y="2888007"/>
            <a:ext cx="8078779" cy="1399032"/>
            <a:chOff x="3525011" y="2888007"/>
            <a:chExt cx="8078779" cy="139903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E518895-B16A-2E99-E764-8255AB200CE1}"/>
                </a:ext>
              </a:extLst>
            </p:cNvPr>
            <p:cNvSpPr/>
            <p:nvPr/>
          </p:nvSpPr>
          <p:spPr>
            <a:xfrm>
              <a:off x="3525011" y="2888007"/>
              <a:ext cx="1399032" cy="139903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449EACE-C8F3-444F-1F30-24706B507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655" y="3038993"/>
              <a:ext cx="1133746" cy="1133746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EF601C-829F-14EB-C44F-5CF7FD93BB86}"/>
                </a:ext>
              </a:extLst>
            </p:cNvPr>
            <p:cNvSpPr txBox="1"/>
            <p:nvPr/>
          </p:nvSpPr>
          <p:spPr>
            <a:xfrm>
              <a:off x="5257799" y="3354351"/>
              <a:ext cx="6345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Age filtered groups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8D57E58-487B-8CC2-84B7-715053F3628A}"/>
              </a:ext>
            </a:extLst>
          </p:cNvPr>
          <p:cNvGrpSpPr/>
          <p:nvPr/>
        </p:nvGrpSpPr>
        <p:grpSpPr>
          <a:xfrm>
            <a:off x="3579873" y="5025328"/>
            <a:ext cx="6981447" cy="1399032"/>
            <a:chOff x="3579873" y="5025328"/>
            <a:chExt cx="6981447" cy="139903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7ECBC36-3778-7075-1A4F-5D3216EF97FC}"/>
                </a:ext>
              </a:extLst>
            </p:cNvPr>
            <p:cNvSpPr/>
            <p:nvPr/>
          </p:nvSpPr>
          <p:spPr>
            <a:xfrm>
              <a:off x="3579873" y="5025328"/>
              <a:ext cx="1399032" cy="1399032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1B90927-1821-4684-A54A-F548C944D0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2922" y="5278174"/>
              <a:ext cx="893341" cy="89334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795BD11-031B-C9E0-B991-C2F8DE72A774}"/>
                </a:ext>
              </a:extLst>
            </p:cNvPr>
            <p:cNvSpPr txBox="1"/>
            <p:nvPr/>
          </p:nvSpPr>
          <p:spPr>
            <a:xfrm>
              <a:off x="5257799" y="5486400"/>
              <a:ext cx="53035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New Friends, </a:t>
              </a:r>
              <a:r>
                <a:rPr lang="en-GB" dirty="0" err="1">
                  <a:solidFill>
                    <a:schemeClr val="bg1"/>
                  </a:solidFill>
                </a:rPr>
                <a:t>Yayyy</a:t>
              </a:r>
              <a:r>
                <a:rPr lang="en-GB" dirty="0">
                  <a:solidFill>
                    <a:schemeClr val="bg1"/>
                  </a:solidFill>
                </a:rPr>
                <a:t>!!! 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9A0FBE7-E026-9869-408B-8CC4BB36F785}"/>
              </a:ext>
            </a:extLst>
          </p:cNvPr>
          <p:cNvSpPr txBox="1"/>
          <p:nvPr/>
        </p:nvSpPr>
        <p:spPr>
          <a:xfrm>
            <a:off x="4224528" y="173736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GB" sz="3600" dirty="0">
                <a:solidFill>
                  <a:schemeClr val="bg1"/>
                </a:solidFill>
              </a:rPr>
              <a:t>I have no Friends</a:t>
            </a:r>
            <a:endParaRPr lang="en-IN" sz="3600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415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487</Words>
  <Application>Microsoft Office PowerPoint</Application>
  <PresentationFormat>Widescreen</PresentationFormat>
  <Paragraphs>144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ADLaM Display</vt:lpstr>
      <vt:lpstr>Arial</vt:lpstr>
      <vt:lpstr>Calibri</vt:lpstr>
      <vt:lpstr>Calibri Light</vt:lpstr>
      <vt:lpstr>IBM Plex Sans</vt:lpstr>
      <vt:lpstr>Mongolian Baiti</vt:lpstr>
      <vt:lpstr>Quicksand</vt:lpstr>
      <vt:lpstr>Rockwell Nova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Sourodeep Saha</dc:creator>
  <cp:lastModifiedBy>Deep Saha</cp:lastModifiedBy>
  <cp:revision>5</cp:revision>
  <dcterms:created xsi:type="dcterms:W3CDTF">2025-05-11T01:25:04Z</dcterms:created>
  <dcterms:modified xsi:type="dcterms:W3CDTF">2025-11-23T08:08:14Z</dcterms:modified>
</cp:coreProperties>
</file>

<file path=docProps/thumbnail.jpeg>
</file>